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63"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62"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ftpmIW9UA/Y52NgpJiNwhTAGy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D2854C-710A-4A80-9210-DD0FE843F6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CA037E6D-EFB5-46AB-AC9F-E768B888996D}">
      <dgm:prSet phldrT="[Text]"/>
      <dgm:spPr/>
      <dgm:t>
        <a:bodyPr/>
        <a:lstStyle/>
        <a:p>
          <a:r>
            <a:rPr lang="en-US" b="0" i="0" u="none" dirty="0"/>
            <a:t>Data Preparation</a:t>
          </a:r>
          <a:endParaRPr lang="en-US" dirty="0"/>
        </a:p>
      </dgm:t>
    </dgm:pt>
    <dgm:pt modelId="{0DB02246-AC6C-4CED-A37F-313792C8268A}" type="parTrans" cxnId="{AC756195-E912-46BD-8C0D-FF2A2F96E79A}">
      <dgm:prSet/>
      <dgm:spPr/>
      <dgm:t>
        <a:bodyPr/>
        <a:lstStyle/>
        <a:p>
          <a:endParaRPr lang="en-US"/>
        </a:p>
      </dgm:t>
    </dgm:pt>
    <dgm:pt modelId="{F258ED43-C1C7-4274-8806-1647A16BBEEF}" type="sibTrans" cxnId="{AC756195-E912-46BD-8C0D-FF2A2F96E79A}">
      <dgm:prSet/>
      <dgm:spPr/>
      <dgm:t>
        <a:bodyPr/>
        <a:lstStyle/>
        <a:p>
          <a:endParaRPr lang="en-US"/>
        </a:p>
      </dgm:t>
    </dgm:pt>
    <dgm:pt modelId="{85CCF3C3-2C2F-4346-AD9F-07DD3EF41AD1}">
      <dgm:prSet phldrT="[Text]"/>
      <dgm:spPr/>
      <dgm:t>
        <a:bodyPr/>
        <a:lstStyle/>
        <a:p>
          <a:r>
            <a:rPr lang="en-US" b="0" i="0" u="none" dirty="0"/>
            <a:t>Exploratory Data Analysis (EDA)</a:t>
          </a:r>
          <a:endParaRPr lang="en-US" dirty="0"/>
        </a:p>
      </dgm:t>
    </dgm:pt>
    <dgm:pt modelId="{0E73FF05-E057-48EF-BFA1-7B2EF218A48B}" type="parTrans" cxnId="{07B8DBAE-8C27-4132-B4FA-FE6081BB10B2}">
      <dgm:prSet/>
      <dgm:spPr/>
      <dgm:t>
        <a:bodyPr/>
        <a:lstStyle/>
        <a:p>
          <a:endParaRPr lang="en-US"/>
        </a:p>
      </dgm:t>
    </dgm:pt>
    <dgm:pt modelId="{B56A2472-5983-4B3D-839D-7F3E5D7D11A5}" type="sibTrans" cxnId="{07B8DBAE-8C27-4132-B4FA-FE6081BB10B2}">
      <dgm:prSet/>
      <dgm:spPr/>
      <dgm:t>
        <a:bodyPr/>
        <a:lstStyle/>
        <a:p>
          <a:endParaRPr lang="en-US"/>
        </a:p>
      </dgm:t>
    </dgm:pt>
    <dgm:pt modelId="{EC6A1E87-E74A-4217-8BF0-1E7518695F13}">
      <dgm:prSet/>
      <dgm:spPr/>
      <dgm:t>
        <a:bodyPr/>
        <a:lstStyle/>
        <a:p>
          <a:r>
            <a:rPr lang="en-US" dirty="0"/>
            <a:t>Preprocess</a:t>
          </a:r>
        </a:p>
      </dgm:t>
    </dgm:pt>
    <dgm:pt modelId="{49ABA2A9-F060-48B6-9628-131482482608}" type="parTrans" cxnId="{662FDFAB-C022-463F-B754-54D71D59105E}">
      <dgm:prSet/>
      <dgm:spPr/>
      <dgm:t>
        <a:bodyPr/>
        <a:lstStyle/>
        <a:p>
          <a:endParaRPr lang="en-US"/>
        </a:p>
      </dgm:t>
    </dgm:pt>
    <dgm:pt modelId="{DB0BAA17-F95C-4BCC-9A93-E0E790A1FC27}" type="sibTrans" cxnId="{662FDFAB-C022-463F-B754-54D71D59105E}">
      <dgm:prSet/>
      <dgm:spPr/>
      <dgm:t>
        <a:bodyPr/>
        <a:lstStyle/>
        <a:p>
          <a:endParaRPr lang="en-US"/>
        </a:p>
      </dgm:t>
    </dgm:pt>
    <dgm:pt modelId="{B182E7CB-55AC-449D-9DC8-C9784DB162CC}">
      <dgm:prSet/>
      <dgm:spPr/>
      <dgm:t>
        <a:bodyPr/>
        <a:lstStyle/>
        <a:p>
          <a:r>
            <a:rPr lang="en-US" b="0" i="0" u="none" dirty="0"/>
            <a:t>Learning Technique</a:t>
          </a:r>
          <a:endParaRPr lang="en-US" dirty="0"/>
        </a:p>
      </dgm:t>
    </dgm:pt>
    <dgm:pt modelId="{F0A9377C-F819-46A9-A13B-F7175BC3AEDA}" type="parTrans" cxnId="{51A4FE61-23CC-43EC-B921-2451BE8E0467}">
      <dgm:prSet/>
      <dgm:spPr/>
      <dgm:t>
        <a:bodyPr/>
        <a:lstStyle/>
        <a:p>
          <a:endParaRPr lang="en-US"/>
        </a:p>
      </dgm:t>
    </dgm:pt>
    <dgm:pt modelId="{3A148B6E-AFC8-451B-B5AA-C634D22239FC}" type="sibTrans" cxnId="{51A4FE61-23CC-43EC-B921-2451BE8E0467}">
      <dgm:prSet/>
      <dgm:spPr/>
      <dgm:t>
        <a:bodyPr/>
        <a:lstStyle/>
        <a:p>
          <a:endParaRPr lang="en-US"/>
        </a:p>
      </dgm:t>
    </dgm:pt>
    <dgm:pt modelId="{BA902742-8B8E-414D-87A2-6E7BB236533C}">
      <dgm:prSet/>
      <dgm:spPr/>
      <dgm:t>
        <a:bodyPr/>
        <a:lstStyle/>
        <a:p>
          <a:r>
            <a:rPr lang="en-US" b="0" i="0" u="none" dirty="0"/>
            <a:t>Experiment Result</a:t>
          </a:r>
          <a:endParaRPr lang="en-US" b="0" dirty="0"/>
        </a:p>
      </dgm:t>
    </dgm:pt>
    <dgm:pt modelId="{15B6BF46-C052-4DC6-8F5F-1F16B3AF5E64}" type="parTrans" cxnId="{2E6FA02F-FE75-4BD0-9742-2F0DA63FA31C}">
      <dgm:prSet/>
      <dgm:spPr/>
      <dgm:t>
        <a:bodyPr/>
        <a:lstStyle/>
        <a:p>
          <a:endParaRPr lang="en-US"/>
        </a:p>
      </dgm:t>
    </dgm:pt>
    <dgm:pt modelId="{A7D55422-6BE3-4FAD-A2C1-C6BCA4104F68}" type="sibTrans" cxnId="{2E6FA02F-FE75-4BD0-9742-2F0DA63FA31C}">
      <dgm:prSet/>
      <dgm:spPr/>
      <dgm:t>
        <a:bodyPr/>
        <a:lstStyle/>
        <a:p>
          <a:endParaRPr lang="en-US"/>
        </a:p>
      </dgm:t>
    </dgm:pt>
    <dgm:pt modelId="{6D135908-F0C4-4AAA-A521-C0029057A112}" type="pres">
      <dgm:prSet presAssocID="{1CD2854C-710A-4A80-9210-DD0FE843F6AE}" presName="Name0" presStyleCnt="0">
        <dgm:presLayoutVars>
          <dgm:dir/>
          <dgm:resizeHandles val="exact"/>
        </dgm:presLayoutVars>
      </dgm:prSet>
      <dgm:spPr/>
    </dgm:pt>
    <dgm:pt modelId="{DFF54B2D-8828-4616-A5DB-0523190A02CE}" type="pres">
      <dgm:prSet presAssocID="{CA037E6D-EFB5-46AB-AC9F-E768B888996D}" presName="composite" presStyleCnt="0"/>
      <dgm:spPr/>
    </dgm:pt>
    <dgm:pt modelId="{8BB7FBB5-A5CF-4DA4-A07B-60119CEB9B57}" type="pres">
      <dgm:prSet presAssocID="{CA037E6D-EFB5-46AB-AC9F-E768B888996D}" presName="bgChev" presStyleLbl="node1" presStyleIdx="0" presStyleCnt="5"/>
      <dgm:spPr/>
    </dgm:pt>
    <dgm:pt modelId="{6CB99A33-A15B-4899-B5D0-462E55861F04}" type="pres">
      <dgm:prSet presAssocID="{CA037E6D-EFB5-46AB-AC9F-E768B888996D}" presName="txNode" presStyleLbl="fgAcc1" presStyleIdx="0" presStyleCnt="5">
        <dgm:presLayoutVars>
          <dgm:bulletEnabled val="1"/>
        </dgm:presLayoutVars>
      </dgm:prSet>
      <dgm:spPr/>
    </dgm:pt>
    <dgm:pt modelId="{A66C553A-7C42-47CE-874C-AD61A58EAB2C}" type="pres">
      <dgm:prSet presAssocID="{F258ED43-C1C7-4274-8806-1647A16BBEEF}" presName="compositeSpace" presStyleCnt="0"/>
      <dgm:spPr/>
    </dgm:pt>
    <dgm:pt modelId="{B65167F9-1908-46A7-9A95-BC747F10130D}" type="pres">
      <dgm:prSet presAssocID="{85CCF3C3-2C2F-4346-AD9F-07DD3EF41AD1}" presName="composite" presStyleCnt="0"/>
      <dgm:spPr/>
    </dgm:pt>
    <dgm:pt modelId="{9F81A120-55B2-44CF-8D76-A19A22A3E6DF}" type="pres">
      <dgm:prSet presAssocID="{85CCF3C3-2C2F-4346-AD9F-07DD3EF41AD1}" presName="bgChev" presStyleLbl="node1" presStyleIdx="1" presStyleCnt="5"/>
      <dgm:spPr/>
    </dgm:pt>
    <dgm:pt modelId="{EF3FB36F-2C78-4485-8F5A-40170B3B9CE8}" type="pres">
      <dgm:prSet presAssocID="{85CCF3C3-2C2F-4346-AD9F-07DD3EF41AD1}" presName="txNode" presStyleLbl="fgAcc1" presStyleIdx="1" presStyleCnt="5">
        <dgm:presLayoutVars>
          <dgm:bulletEnabled val="1"/>
        </dgm:presLayoutVars>
      </dgm:prSet>
      <dgm:spPr/>
    </dgm:pt>
    <dgm:pt modelId="{140DA8F3-AFEA-419A-8A05-9D940057FF6F}" type="pres">
      <dgm:prSet presAssocID="{B56A2472-5983-4B3D-839D-7F3E5D7D11A5}" presName="compositeSpace" presStyleCnt="0"/>
      <dgm:spPr/>
    </dgm:pt>
    <dgm:pt modelId="{D041A859-57EA-4DFC-BB1D-5E76DDA198F7}" type="pres">
      <dgm:prSet presAssocID="{EC6A1E87-E74A-4217-8BF0-1E7518695F13}" presName="composite" presStyleCnt="0"/>
      <dgm:spPr/>
    </dgm:pt>
    <dgm:pt modelId="{78BC121F-D2FD-431A-8687-FE3F3EE0C4F5}" type="pres">
      <dgm:prSet presAssocID="{EC6A1E87-E74A-4217-8BF0-1E7518695F13}" presName="bgChev" presStyleLbl="node1" presStyleIdx="2" presStyleCnt="5"/>
      <dgm:spPr/>
    </dgm:pt>
    <dgm:pt modelId="{F62A87A2-8675-4F33-9936-EC4DBD58D7A7}" type="pres">
      <dgm:prSet presAssocID="{EC6A1E87-E74A-4217-8BF0-1E7518695F13}" presName="txNode" presStyleLbl="fgAcc1" presStyleIdx="2" presStyleCnt="5">
        <dgm:presLayoutVars>
          <dgm:bulletEnabled val="1"/>
        </dgm:presLayoutVars>
      </dgm:prSet>
      <dgm:spPr/>
    </dgm:pt>
    <dgm:pt modelId="{C12E7C24-8C77-49E9-9763-3B7B62984BF2}" type="pres">
      <dgm:prSet presAssocID="{DB0BAA17-F95C-4BCC-9A93-E0E790A1FC27}" presName="compositeSpace" presStyleCnt="0"/>
      <dgm:spPr/>
    </dgm:pt>
    <dgm:pt modelId="{F8E88599-8A7F-4B00-89F0-76A4A3D0811D}" type="pres">
      <dgm:prSet presAssocID="{B182E7CB-55AC-449D-9DC8-C9784DB162CC}" presName="composite" presStyleCnt="0"/>
      <dgm:spPr/>
    </dgm:pt>
    <dgm:pt modelId="{8FC42F97-1F24-4A4F-9D0F-D9074551E66E}" type="pres">
      <dgm:prSet presAssocID="{B182E7CB-55AC-449D-9DC8-C9784DB162CC}" presName="bgChev" presStyleLbl="node1" presStyleIdx="3" presStyleCnt="5"/>
      <dgm:spPr/>
    </dgm:pt>
    <dgm:pt modelId="{B9739109-492A-4A3B-AC93-C1C664539639}" type="pres">
      <dgm:prSet presAssocID="{B182E7CB-55AC-449D-9DC8-C9784DB162CC}" presName="txNode" presStyleLbl="fgAcc1" presStyleIdx="3" presStyleCnt="5">
        <dgm:presLayoutVars>
          <dgm:bulletEnabled val="1"/>
        </dgm:presLayoutVars>
      </dgm:prSet>
      <dgm:spPr/>
    </dgm:pt>
    <dgm:pt modelId="{05BC5551-40AD-455B-8A93-9F3278180C09}" type="pres">
      <dgm:prSet presAssocID="{3A148B6E-AFC8-451B-B5AA-C634D22239FC}" presName="compositeSpace" presStyleCnt="0"/>
      <dgm:spPr/>
    </dgm:pt>
    <dgm:pt modelId="{DE9C0FD1-1080-471A-A9AC-EC7662A9EFA3}" type="pres">
      <dgm:prSet presAssocID="{BA902742-8B8E-414D-87A2-6E7BB236533C}" presName="composite" presStyleCnt="0"/>
      <dgm:spPr/>
    </dgm:pt>
    <dgm:pt modelId="{160D6E26-0818-444C-A1D5-4D17ED2BDE38}" type="pres">
      <dgm:prSet presAssocID="{BA902742-8B8E-414D-87A2-6E7BB236533C}" presName="bgChev" presStyleLbl="node1" presStyleIdx="4" presStyleCnt="5"/>
      <dgm:spPr/>
    </dgm:pt>
    <dgm:pt modelId="{5D162E86-F76B-4F4C-807B-54F600A52153}" type="pres">
      <dgm:prSet presAssocID="{BA902742-8B8E-414D-87A2-6E7BB236533C}" presName="txNode" presStyleLbl="fgAcc1" presStyleIdx="4" presStyleCnt="5">
        <dgm:presLayoutVars>
          <dgm:bulletEnabled val="1"/>
        </dgm:presLayoutVars>
      </dgm:prSet>
      <dgm:spPr/>
    </dgm:pt>
  </dgm:ptLst>
  <dgm:cxnLst>
    <dgm:cxn modelId="{2E6FA02F-FE75-4BD0-9742-2F0DA63FA31C}" srcId="{1CD2854C-710A-4A80-9210-DD0FE843F6AE}" destId="{BA902742-8B8E-414D-87A2-6E7BB236533C}" srcOrd="4" destOrd="0" parTransId="{15B6BF46-C052-4DC6-8F5F-1F16B3AF5E64}" sibTransId="{A7D55422-6BE3-4FAD-A2C1-C6BCA4104F68}"/>
    <dgm:cxn modelId="{51A4FE61-23CC-43EC-B921-2451BE8E0467}" srcId="{1CD2854C-710A-4A80-9210-DD0FE843F6AE}" destId="{B182E7CB-55AC-449D-9DC8-C9784DB162CC}" srcOrd="3" destOrd="0" parTransId="{F0A9377C-F819-46A9-A13B-F7175BC3AEDA}" sibTransId="{3A148B6E-AFC8-451B-B5AA-C634D22239FC}"/>
    <dgm:cxn modelId="{FA02DF4D-B45A-49F9-8E67-8264CAA1EC84}" type="presOf" srcId="{CA037E6D-EFB5-46AB-AC9F-E768B888996D}" destId="{6CB99A33-A15B-4899-B5D0-462E55861F04}" srcOrd="0" destOrd="0" presId="urn:microsoft.com/office/officeart/2005/8/layout/chevronAccent+Icon"/>
    <dgm:cxn modelId="{25050974-5606-47AC-829B-7116BD6AEABD}" type="presOf" srcId="{B182E7CB-55AC-449D-9DC8-C9784DB162CC}" destId="{B9739109-492A-4A3B-AC93-C1C664539639}" srcOrd="0" destOrd="0" presId="urn:microsoft.com/office/officeart/2005/8/layout/chevronAccent+Icon"/>
    <dgm:cxn modelId="{555DC17B-993C-4504-83CC-AE3A0F3F4D64}" type="presOf" srcId="{BA902742-8B8E-414D-87A2-6E7BB236533C}" destId="{5D162E86-F76B-4F4C-807B-54F600A52153}" srcOrd="0" destOrd="0" presId="urn:microsoft.com/office/officeart/2005/8/layout/chevronAccent+Icon"/>
    <dgm:cxn modelId="{AC756195-E912-46BD-8C0D-FF2A2F96E79A}" srcId="{1CD2854C-710A-4A80-9210-DD0FE843F6AE}" destId="{CA037E6D-EFB5-46AB-AC9F-E768B888996D}" srcOrd="0" destOrd="0" parTransId="{0DB02246-AC6C-4CED-A37F-313792C8268A}" sibTransId="{F258ED43-C1C7-4274-8806-1647A16BBEEF}"/>
    <dgm:cxn modelId="{076B7EA3-457C-4113-B28F-9C6929FDCABF}" type="presOf" srcId="{85CCF3C3-2C2F-4346-AD9F-07DD3EF41AD1}" destId="{EF3FB36F-2C78-4485-8F5A-40170B3B9CE8}" srcOrd="0" destOrd="0" presId="urn:microsoft.com/office/officeart/2005/8/layout/chevronAccent+Icon"/>
    <dgm:cxn modelId="{662FDFAB-C022-463F-B754-54D71D59105E}" srcId="{1CD2854C-710A-4A80-9210-DD0FE843F6AE}" destId="{EC6A1E87-E74A-4217-8BF0-1E7518695F13}" srcOrd="2" destOrd="0" parTransId="{49ABA2A9-F060-48B6-9628-131482482608}" sibTransId="{DB0BAA17-F95C-4BCC-9A93-E0E790A1FC27}"/>
    <dgm:cxn modelId="{07B8DBAE-8C27-4132-B4FA-FE6081BB10B2}" srcId="{1CD2854C-710A-4A80-9210-DD0FE843F6AE}" destId="{85CCF3C3-2C2F-4346-AD9F-07DD3EF41AD1}" srcOrd="1" destOrd="0" parTransId="{0E73FF05-E057-48EF-BFA1-7B2EF218A48B}" sibTransId="{B56A2472-5983-4B3D-839D-7F3E5D7D11A5}"/>
    <dgm:cxn modelId="{DA414DF2-61AD-42ED-A718-EA1D804F157F}" type="presOf" srcId="{EC6A1E87-E74A-4217-8BF0-1E7518695F13}" destId="{F62A87A2-8675-4F33-9936-EC4DBD58D7A7}" srcOrd="0" destOrd="0" presId="urn:microsoft.com/office/officeart/2005/8/layout/chevronAccent+Icon"/>
    <dgm:cxn modelId="{AB08DDFB-5D62-45E4-9248-14785BE3513E}" type="presOf" srcId="{1CD2854C-710A-4A80-9210-DD0FE843F6AE}" destId="{6D135908-F0C4-4AAA-A521-C0029057A112}" srcOrd="0" destOrd="0" presId="urn:microsoft.com/office/officeart/2005/8/layout/chevronAccent+Icon"/>
    <dgm:cxn modelId="{7FC711B5-2531-45EA-AD35-5CEA77D50883}" type="presParOf" srcId="{6D135908-F0C4-4AAA-A521-C0029057A112}" destId="{DFF54B2D-8828-4616-A5DB-0523190A02CE}" srcOrd="0" destOrd="0" presId="urn:microsoft.com/office/officeart/2005/8/layout/chevronAccent+Icon"/>
    <dgm:cxn modelId="{51F76441-DE1A-4892-98D1-92151B224CDF}" type="presParOf" srcId="{DFF54B2D-8828-4616-A5DB-0523190A02CE}" destId="{8BB7FBB5-A5CF-4DA4-A07B-60119CEB9B57}" srcOrd="0" destOrd="0" presId="urn:microsoft.com/office/officeart/2005/8/layout/chevronAccent+Icon"/>
    <dgm:cxn modelId="{F1BCE52F-1DBC-467F-9C6C-8705A1693E12}" type="presParOf" srcId="{DFF54B2D-8828-4616-A5DB-0523190A02CE}" destId="{6CB99A33-A15B-4899-B5D0-462E55861F04}" srcOrd="1" destOrd="0" presId="urn:microsoft.com/office/officeart/2005/8/layout/chevronAccent+Icon"/>
    <dgm:cxn modelId="{BA9DAE6A-A5B7-42E3-9455-892C9148452A}" type="presParOf" srcId="{6D135908-F0C4-4AAA-A521-C0029057A112}" destId="{A66C553A-7C42-47CE-874C-AD61A58EAB2C}" srcOrd="1" destOrd="0" presId="urn:microsoft.com/office/officeart/2005/8/layout/chevronAccent+Icon"/>
    <dgm:cxn modelId="{12614AA3-A903-4DB8-8A62-C6CB260B5435}" type="presParOf" srcId="{6D135908-F0C4-4AAA-A521-C0029057A112}" destId="{B65167F9-1908-46A7-9A95-BC747F10130D}" srcOrd="2" destOrd="0" presId="urn:microsoft.com/office/officeart/2005/8/layout/chevronAccent+Icon"/>
    <dgm:cxn modelId="{4AA901FB-5E9C-4D9D-86DF-7BA3091998A0}" type="presParOf" srcId="{B65167F9-1908-46A7-9A95-BC747F10130D}" destId="{9F81A120-55B2-44CF-8D76-A19A22A3E6DF}" srcOrd="0" destOrd="0" presId="urn:microsoft.com/office/officeart/2005/8/layout/chevronAccent+Icon"/>
    <dgm:cxn modelId="{209E72A1-6790-4442-9302-773F777B46C8}" type="presParOf" srcId="{B65167F9-1908-46A7-9A95-BC747F10130D}" destId="{EF3FB36F-2C78-4485-8F5A-40170B3B9CE8}" srcOrd="1" destOrd="0" presId="urn:microsoft.com/office/officeart/2005/8/layout/chevronAccent+Icon"/>
    <dgm:cxn modelId="{1F35B465-DEC4-459B-9BE2-75A1D8BB6D21}" type="presParOf" srcId="{6D135908-F0C4-4AAA-A521-C0029057A112}" destId="{140DA8F3-AFEA-419A-8A05-9D940057FF6F}" srcOrd="3" destOrd="0" presId="urn:microsoft.com/office/officeart/2005/8/layout/chevronAccent+Icon"/>
    <dgm:cxn modelId="{4B2626AC-C8E3-4ACD-A7A5-484478A53E63}" type="presParOf" srcId="{6D135908-F0C4-4AAA-A521-C0029057A112}" destId="{D041A859-57EA-4DFC-BB1D-5E76DDA198F7}" srcOrd="4" destOrd="0" presId="urn:microsoft.com/office/officeart/2005/8/layout/chevronAccent+Icon"/>
    <dgm:cxn modelId="{079A3136-635D-4579-BAF4-BD6242704542}" type="presParOf" srcId="{D041A859-57EA-4DFC-BB1D-5E76DDA198F7}" destId="{78BC121F-D2FD-431A-8687-FE3F3EE0C4F5}" srcOrd="0" destOrd="0" presId="urn:microsoft.com/office/officeart/2005/8/layout/chevronAccent+Icon"/>
    <dgm:cxn modelId="{7831061C-1603-4C17-94D5-AEF2DB04B001}" type="presParOf" srcId="{D041A859-57EA-4DFC-BB1D-5E76DDA198F7}" destId="{F62A87A2-8675-4F33-9936-EC4DBD58D7A7}" srcOrd="1" destOrd="0" presId="urn:microsoft.com/office/officeart/2005/8/layout/chevronAccent+Icon"/>
    <dgm:cxn modelId="{59356270-600B-44C8-8F31-7C8B4550CDAF}" type="presParOf" srcId="{6D135908-F0C4-4AAA-A521-C0029057A112}" destId="{C12E7C24-8C77-49E9-9763-3B7B62984BF2}" srcOrd="5" destOrd="0" presId="urn:microsoft.com/office/officeart/2005/8/layout/chevronAccent+Icon"/>
    <dgm:cxn modelId="{2622D9E6-3E45-41A2-BDCE-6D34171B09C1}" type="presParOf" srcId="{6D135908-F0C4-4AAA-A521-C0029057A112}" destId="{F8E88599-8A7F-4B00-89F0-76A4A3D0811D}" srcOrd="6" destOrd="0" presId="urn:microsoft.com/office/officeart/2005/8/layout/chevronAccent+Icon"/>
    <dgm:cxn modelId="{D4B6A554-E7DA-49EE-85D9-AAE4BB4F4060}" type="presParOf" srcId="{F8E88599-8A7F-4B00-89F0-76A4A3D0811D}" destId="{8FC42F97-1F24-4A4F-9D0F-D9074551E66E}" srcOrd="0" destOrd="0" presId="urn:microsoft.com/office/officeart/2005/8/layout/chevronAccent+Icon"/>
    <dgm:cxn modelId="{1D00B9D9-A3AB-4EA4-9AC4-6A176F880F32}" type="presParOf" srcId="{F8E88599-8A7F-4B00-89F0-76A4A3D0811D}" destId="{B9739109-492A-4A3B-AC93-C1C664539639}" srcOrd="1" destOrd="0" presId="urn:microsoft.com/office/officeart/2005/8/layout/chevronAccent+Icon"/>
    <dgm:cxn modelId="{03DA19F4-DBBC-4844-8B18-A3182AD999A8}" type="presParOf" srcId="{6D135908-F0C4-4AAA-A521-C0029057A112}" destId="{05BC5551-40AD-455B-8A93-9F3278180C09}" srcOrd="7" destOrd="0" presId="urn:microsoft.com/office/officeart/2005/8/layout/chevronAccent+Icon"/>
    <dgm:cxn modelId="{711E3EC3-CF24-461E-AF0C-A6DDAD86E70D}" type="presParOf" srcId="{6D135908-F0C4-4AAA-A521-C0029057A112}" destId="{DE9C0FD1-1080-471A-A9AC-EC7662A9EFA3}" srcOrd="8" destOrd="0" presId="urn:microsoft.com/office/officeart/2005/8/layout/chevronAccent+Icon"/>
    <dgm:cxn modelId="{5D46F3A8-432E-44AB-BEE0-BAFE1DBE589D}" type="presParOf" srcId="{DE9C0FD1-1080-471A-A9AC-EC7662A9EFA3}" destId="{160D6E26-0818-444C-A1D5-4D17ED2BDE38}" srcOrd="0" destOrd="0" presId="urn:microsoft.com/office/officeart/2005/8/layout/chevronAccent+Icon"/>
    <dgm:cxn modelId="{A5A232CB-AF76-46A4-B220-E29933FFE199}" type="presParOf" srcId="{DE9C0FD1-1080-471A-A9AC-EC7662A9EFA3}" destId="{5D162E86-F76B-4F4C-807B-54F600A52153}"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7FBB5-A5CF-4DA4-A07B-60119CEB9B57}">
      <dsp:nvSpPr>
        <dsp:cNvPr id="0" name=""/>
        <dsp:cNvSpPr/>
      </dsp:nvSpPr>
      <dsp:spPr>
        <a:xfrm>
          <a:off x="1552" y="102835"/>
          <a:ext cx="1737907" cy="670832"/>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99A33-A15B-4899-B5D0-462E55861F04}">
      <dsp:nvSpPr>
        <dsp:cNvPr id="0" name=""/>
        <dsp:cNvSpPr/>
      </dsp:nvSpPr>
      <dsp:spPr>
        <a:xfrm>
          <a:off x="464994"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Data Preparation</a:t>
          </a:r>
          <a:endParaRPr lang="en-US" sz="1300" kern="1200" dirty="0"/>
        </a:p>
      </dsp:txBody>
      <dsp:txXfrm>
        <a:off x="484642" y="290191"/>
        <a:ext cx="1428270" cy="631536"/>
      </dsp:txXfrm>
    </dsp:sp>
    <dsp:sp modelId="{9F81A120-55B2-44CF-8D76-A19A22A3E6DF}">
      <dsp:nvSpPr>
        <dsp:cNvPr id="0" name=""/>
        <dsp:cNvSpPr/>
      </dsp:nvSpPr>
      <dsp:spPr>
        <a:xfrm>
          <a:off x="1986629" y="102835"/>
          <a:ext cx="1737907" cy="670832"/>
        </a:xfrm>
        <a:prstGeom prst="chevron">
          <a:avLst>
            <a:gd name="adj" fmla="val 4000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FB36F-2C78-4485-8F5A-40170B3B9CE8}">
      <dsp:nvSpPr>
        <dsp:cNvPr id="0" name=""/>
        <dsp:cNvSpPr/>
      </dsp:nvSpPr>
      <dsp:spPr>
        <a:xfrm>
          <a:off x="2450071"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89636"/>
              <a:satOff val="-4355"/>
              <a:lumOff val="-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Exploratory Data Analysis (EDA)</a:t>
          </a:r>
          <a:endParaRPr lang="en-US" sz="1300" kern="1200" dirty="0"/>
        </a:p>
      </dsp:txBody>
      <dsp:txXfrm>
        <a:off x="2469719" y="290191"/>
        <a:ext cx="1428270" cy="631536"/>
      </dsp:txXfrm>
    </dsp:sp>
    <dsp:sp modelId="{78BC121F-D2FD-431A-8687-FE3F3EE0C4F5}">
      <dsp:nvSpPr>
        <dsp:cNvPr id="0" name=""/>
        <dsp:cNvSpPr/>
      </dsp:nvSpPr>
      <dsp:spPr>
        <a:xfrm>
          <a:off x="3971706" y="102835"/>
          <a:ext cx="1737907" cy="670832"/>
        </a:xfrm>
        <a:prstGeom prst="chevron">
          <a:avLst>
            <a:gd name="adj" fmla="val 4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2A87A2-8675-4F33-9936-EC4DBD58D7A7}">
      <dsp:nvSpPr>
        <dsp:cNvPr id="0" name=""/>
        <dsp:cNvSpPr/>
      </dsp:nvSpPr>
      <dsp:spPr>
        <a:xfrm>
          <a:off x="4435148"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Preprocess</a:t>
          </a:r>
        </a:p>
      </dsp:txBody>
      <dsp:txXfrm>
        <a:off x="4454796" y="290191"/>
        <a:ext cx="1428270" cy="631536"/>
      </dsp:txXfrm>
    </dsp:sp>
    <dsp:sp modelId="{8FC42F97-1F24-4A4F-9D0F-D9074551E66E}">
      <dsp:nvSpPr>
        <dsp:cNvPr id="0" name=""/>
        <dsp:cNvSpPr/>
      </dsp:nvSpPr>
      <dsp:spPr>
        <a:xfrm>
          <a:off x="5956783" y="102835"/>
          <a:ext cx="1737907" cy="670832"/>
        </a:xfrm>
        <a:prstGeom prst="chevron">
          <a:avLst>
            <a:gd name="adj" fmla="val 4000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739109-492A-4A3B-AC93-C1C664539639}">
      <dsp:nvSpPr>
        <dsp:cNvPr id="0" name=""/>
        <dsp:cNvSpPr/>
      </dsp:nvSpPr>
      <dsp:spPr>
        <a:xfrm>
          <a:off x="6420225"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068907"/>
              <a:satOff val="-13064"/>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Learning Technique</a:t>
          </a:r>
          <a:endParaRPr lang="en-US" sz="1300" kern="1200" dirty="0"/>
        </a:p>
      </dsp:txBody>
      <dsp:txXfrm>
        <a:off x="6439873" y="290191"/>
        <a:ext cx="1428270" cy="631536"/>
      </dsp:txXfrm>
    </dsp:sp>
    <dsp:sp modelId="{160D6E26-0818-444C-A1D5-4D17ED2BDE38}">
      <dsp:nvSpPr>
        <dsp:cNvPr id="0" name=""/>
        <dsp:cNvSpPr/>
      </dsp:nvSpPr>
      <dsp:spPr>
        <a:xfrm>
          <a:off x="7941860" y="102835"/>
          <a:ext cx="1737907" cy="670832"/>
        </a:xfrm>
        <a:prstGeom prst="chevron">
          <a:avLst>
            <a:gd name="adj" fmla="val 4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62E86-F76B-4F4C-807B-54F600A52153}">
      <dsp:nvSpPr>
        <dsp:cNvPr id="0" name=""/>
        <dsp:cNvSpPr/>
      </dsp:nvSpPr>
      <dsp:spPr>
        <a:xfrm>
          <a:off x="8405302" y="270543"/>
          <a:ext cx="1467566" cy="67083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u="none" kern="1200" dirty="0"/>
            <a:t>Experiment Result</a:t>
          </a:r>
          <a:endParaRPr lang="en-US" sz="1300" b="0" kern="1200" dirty="0"/>
        </a:p>
      </dsp:txBody>
      <dsp:txXfrm>
        <a:off x="8424950" y="290191"/>
        <a:ext cx="1428270" cy="6315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3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89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49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571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48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51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6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10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887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0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504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51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84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19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47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25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64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7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45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63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 name="Google Shape;1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6" name="Google Shape;76;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5" name="Google Shape;25;p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1" name="Google Shape;31;p9"/>
          <p:cNvSpPr txBox="1">
            <a:spLocks noGrp="1"/>
          </p:cNvSpPr>
          <p:nvPr>
            <p:ph type="body" idx="1"/>
          </p:nvPr>
        </p:nvSpPr>
        <p:spPr>
          <a:xfrm rot="5400000">
            <a:off x="3920332" y="-1256507"/>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7" name="Google Shape;37;p10"/>
          <p:cNvSpPr>
            <a:spLocks noGrp="1"/>
          </p:cNvSpPr>
          <p:nvPr>
            <p:ph type="pic" idx="2"/>
          </p:nvPr>
        </p:nvSpPr>
        <p:spPr>
          <a:xfrm>
            <a:off x="5183188" y="987425"/>
            <a:ext cx="6172200" cy="4873625"/>
          </a:xfrm>
          <a:prstGeom prst="rect">
            <a:avLst/>
          </a:prstGeom>
          <a:noFill/>
          <a:ln>
            <a:noFill/>
          </a:ln>
        </p:spPr>
      </p:sp>
      <p:sp>
        <p:nvSpPr>
          <p:cNvPr id="38" name="Google Shape;3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 name="Google Shape;3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4" name="Google Shape;44;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5"/>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8.png"/><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9.pn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0.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1.png"/><Relationship Id="rId9"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2.png"/><Relationship Id="rId7" Type="http://schemas.openxmlformats.org/officeDocument/2006/relationships/diagramQuickStyle" Target="../diagrams/quickStyle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3.pn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5.png"/><Relationship Id="rId7" Type="http://schemas.openxmlformats.org/officeDocument/2006/relationships/diagramQuickStyle" Target="../diagrams/quickStyle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26.png"/><Relationship Id="rId9" Type="http://schemas.microsoft.com/office/2007/relationships/diagramDrawing" Target="../diagrams/drawing13.xml"/></Relationships>
</file>

<file path=ppt/slides/_rels/slide1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7.png"/><Relationship Id="rId7" Type="http://schemas.openxmlformats.org/officeDocument/2006/relationships/diagramColors" Target="../diagrams/colors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8.png"/><Relationship Id="rId7" Type="http://schemas.openxmlformats.org/officeDocument/2006/relationships/diagramColors" Target="../diagrams/colors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9.png"/><Relationship Id="rId7" Type="http://schemas.openxmlformats.org/officeDocument/2006/relationships/diagramColors" Target="../diagrams/colors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0.png"/><Relationship Id="rId7" Type="http://schemas.openxmlformats.org/officeDocument/2006/relationships/diagramColors" Target="../diagrams/colors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1.png"/><Relationship Id="rId7" Type="http://schemas.openxmlformats.org/officeDocument/2006/relationships/diagramColors" Target="../diagrams/colors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2.png"/><Relationship Id="rId7" Type="http://schemas.openxmlformats.org/officeDocument/2006/relationships/diagramColors" Target="../diagrams/colors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github.com/Lu-Yi-Hsun/iqoptionapi" TargetMode="Externa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7.pn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9.png"/><Relationship Id="rId10" Type="http://schemas.microsoft.com/office/2007/relationships/diagramDrawing" Target="../diagrams/drawing2.xml"/><Relationship Id="rId4" Type="http://schemas.openxmlformats.org/officeDocument/2006/relationships/image" Target="../media/image8.png"/><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2.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3.pn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4.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6.png"/><Relationship Id="rId7"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7.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395400" y="1820905"/>
            <a:ext cx="9144000" cy="1860300"/>
          </a:xfrm>
          <a:prstGeom prst="rect">
            <a:avLst/>
          </a:prstGeom>
          <a:noFill/>
          <a:ln>
            <a:noFill/>
          </a:ln>
        </p:spPr>
        <p:txBody>
          <a:bodyPr spcFirstLastPara="1" wrap="square" lIns="91425" tIns="45700" rIns="91425" bIns="45700" anchor="b" anchorCtr="0">
            <a:noAutofit/>
          </a:bodyPr>
          <a:lstStyle/>
          <a:p>
            <a:pPr lvl="0">
              <a:buClr>
                <a:schemeClr val="dk1"/>
              </a:buClr>
              <a:buSzPts val="4000"/>
            </a:pPr>
            <a:r>
              <a:rPr lang="en-US" sz="4000" dirty="0"/>
              <a:t>Currency Pairs Close Price Prediction Using LSTM (EURUSD and EURJPY )</a:t>
            </a:r>
            <a:endParaRPr sz="4000" dirty="0"/>
          </a:p>
        </p:txBody>
      </p:sp>
      <p:sp>
        <p:nvSpPr>
          <p:cNvPr id="85" name="Google Shape;85;p1"/>
          <p:cNvSpPr txBox="1">
            <a:spLocks noGrp="1"/>
          </p:cNvSpPr>
          <p:nvPr>
            <p:ph type="subTitle" idx="1"/>
          </p:nvPr>
        </p:nvSpPr>
        <p:spPr>
          <a:xfrm>
            <a:off x="1395400" y="4495205"/>
            <a:ext cx="9144000" cy="997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Wannisa Cheamsiri</a:t>
            </a:r>
          </a:p>
          <a:p>
            <a:pPr marL="0" lvl="0" indent="0" algn="ctr" rtl="0">
              <a:lnSpc>
                <a:spcPct val="90000"/>
              </a:lnSpc>
              <a:spcBef>
                <a:spcPts val="0"/>
              </a:spcBef>
              <a:spcAft>
                <a:spcPts val="0"/>
              </a:spcAft>
              <a:buClr>
                <a:schemeClr val="dk1"/>
              </a:buClr>
              <a:buSzPts val="2400"/>
              <a:buNone/>
            </a:pPr>
            <a:r>
              <a:rPr lang="en-US" dirty="0"/>
              <a:t>6538134</a:t>
            </a:r>
          </a:p>
          <a:p>
            <a:pPr marL="0" lvl="0" indent="0" algn="ctr" rtl="0">
              <a:lnSpc>
                <a:spcPct val="90000"/>
              </a:lnSpc>
              <a:spcBef>
                <a:spcPts val="0"/>
              </a:spcBef>
              <a:spcAft>
                <a:spcPts val="0"/>
              </a:spcAft>
              <a:buClr>
                <a:schemeClr val="dk1"/>
              </a:buClr>
              <a:buSzPts val="2400"/>
              <a:buNone/>
            </a:pPr>
            <a:r>
              <a:rPr lang="en-US" dirty="0"/>
              <a:t>10 December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263612" y="2578598"/>
            <a:ext cx="5832388" cy="461665"/>
          </a:xfrm>
          <a:prstGeom prst="rect">
            <a:avLst/>
          </a:prstGeom>
          <a:noFill/>
        </p:spPr>
        <p:txBody>
          <a:bodyPr wrap="square" rtlCol="0">
            <a:spAutoFit/>
          </a:bodyPr>
          <a:lstStyle/>
          <a:p>
            <a:r>
              <a:rPr lang="en-US" sz="1200" dirty="0"/>
              <a:t>3. Make sequence data, designed to use the closing price data from the last 10 candles to make predictions.</a:t>
            </a:r>
          </a:p>
        </p:txBody>
      </p:sp>
      <p:pic>
        <p:nvPicPr>
          <p:cNvPr id="2" name="Picture 1">
            <a:extLst>
              <a:ext uri="{FF2B5EF4-FFF2-40B4-BE49-F238E27FC236}">
                <a16:creationId xmlns:a16="http://schemas.microsoft.com/office/drawing/2014/main" id="{B3F01515-F42E-48B0-939B-2D1481A15677}"/>
              </a:ext>
            </a:extLst>
          </p:cNvPr>
          <p:cNvPicPr>
            <a:picLocks noChangeAspect="1"/>
          </p:cNvPicPr>
          <p:nvPr/>
        </p:nvPicPr>
        <p:blipFill>
          <a:blip r:embed="rId3"/>
          <a:stretch>
            <a:fillRect/>
          </a:stretch>
        </p:blipFill>
        <p:spPr>
          <a:xfrm>
            <a:off x="280087" y="3040263"/>
            <a:ext cx="5692248" cy="3607672"/>
          </a:xfrm>
          <a:prstGeom prst="rect">
            <a:avLst/>
          </a:prstGeom>
        </p:spPr>
      </p:pic>
      <p:sp>
        <p:nvSpPr>
          <p:cNvPr id="10" name="TextBox 9">
            <a:extLst>
              <a:ext uri="{FF2B5EF4-FFF2-40B4-BE49-F238E27FC236}">
                <a16:creationId xmlns:a16="http://schemas.microsoft.com/office/drawing/2014/main" id="{31CB5D94-DFEF-4667-9A38-C62004A26D49}"/>
              </a:ext>
            </a:extLst>
          </p:cNvPr>
          <p:cNvSpPr txBox="1"/>
          <p:nvPr/>
        </p:nvSpPr>
        <p:spPr>
          <a:xfrm>
            <a:off x="6167396" y="2578597"/>
            <a:ext cx="5832388" cy="461665"/>
          </a:xfrm>
          <a:prstGeom prst="rect">
            <a:avLst/>
          </a:prstGeom>
          <a:noFill/>
        </p:spPr>
        <p:txBody>
          <a:bodyPr wrap="square" rtlCol="0">
            <a:spAutoFit/>
          </a:bodyPr>
          <a:lstStyle/>
          <a:p>
            <a:r>
              <a:rPr lang="en-US" sz="1200" dirty="0"/>
              <a:t>4. Data Splitting, divide the data into training set 70%, validation set 10%, and testing set 20%.</a:t>
            </a:r>
          </a:p>
        </p:txBody>
      </p:sp>
      <p:pic>
        <p:nvPicPr>
          <p:cNvPr id="7" name="Picture 6">
            <a:extLst>
              <a:ext uri="{FF2B5EF4-FFF2-40B4-BE49-F238E27FC236}">
                <a16:creationId xmlns:a16="http://schemas.microsoft.com/office/drawing/2014/main" id="{AF384836-5270-409E-B70B-14DBC73520E9}"/>
              </a:ext>
            </a:extLst>
          </p:cNvPr>
          <p:cNvPicPr>
            <a:picLocks noChangeAspect="1"/>
          </p:cNvPicPr>
          <p:nvPr/>
        </p:nvPicPr>
        <p:blipFill>
          <a:blip r:embed="rId4"/>
          <a:stretch>
            <a:fillRect/>
          </a:stretch>
        </p:blipFill>
        <p:spPr>
          <a:xfrm>
            <a:off x="6081525" y="2956537"/>
            <a:ext cx="6004129" cy="2851794"/>
          </a:xfrm>
          <a:prstGeom prst="rect">
            <a:avLst/>
          </a:prstGeom>
        </p:spPr>
      </p:pic>
      <p:graphicFrame>
        <p:nvGraphicFramePr>
          <p:cNvPr id="13" name="Diagram 12">
            <a:extLst>
              <a:ext uri="{FF2B5EF4-FFF2-40B4-BE49-F238E27FC236}">
                <a16:creationId xmlns:a16="http://schemas.microsoft.com/office/drawing/2014/main" id="{5FB7BE9E-3B29-4DCF-B5EE-EE8283AC64C3}"/>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Arrow: Down 8">
            <a:extLst>
              <a:ext uri="{FF2B5EF4-FFF2-40B4-BE49-F238E27FC236}">
                <a16:creationId xmlns:a16="http://schemas.microsoft.com/office/drawing/2014/main" id="{927EB64E-0C19-4CFB-A8E1-9AD71C071807}"/>
              </a:ext>
            </a:extLst>
          </p:cNvPr>
          <p:cNvSpPr/>
          <p:nvPr/>
        </p:nvSpPr>
        <p:spPr>
          <a:xfrm>
            <a:off x="6096000" y="2111560"/>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13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5" name="Arrow: Down 4">
            <a:extLst>
              <a:ext uri="{FF2B5EF4-FFF2-40B4-BE49-F238E27FC236}">
                <a16:creationId xmlns:a16="http://schemas.microsoft.com/office/drawing/2014/main" id="{E201CEB6-D2BA-4BE4-894A-C4A064E2F6B9}"/>
              </a:ext>
            </a:extLst>
          </p:cNvPr>
          <p:cNvSpPr/>
          <p:nvPr/>
        </p:nvSpPr>
        <p:spPr>
          <a:xfrm>
            <a:off x="8114270"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CF770E-50AC-4C1A-B4AE-D721F0E08A17}"/>
              </a:ext>
            </a:extLst>
          </p:cNvPr>
          <p:cNvSpPr txBox="1"/>
          <p:nvPr/>
        </p:nvSpPr>
        <p:spPr>
          <a:xfrm>
            <a:off x="263612" y="2578598"/>
            <a:ext cx="5832388" cy="461665"/>
          </a:xfrm>
          <a:prstGeom prst="rect">
            <a:avLst/>
          </a:prstGeom>
          <a:noFill/>
        </p:spPr>
        <p:txBody>
          <a:bodyPr wrap="square" rtlCol="0">
            <a:spAutoFit/>
          </a:bodyPr>
          <a:lstStyle/>
          <a:p>
            <a:r>
              <a:rPr lang="en-US" sz="1200" dirty="0"/>
              <a:t>1. Design Long Short-Term Memory (LSTM) model using Adam as optimizer and Mean Square Error to evaluate model performance. </a:t>
            </a:r>
          </a:p>
        </p:txBody>
      </p:sp>
      <p:pic>
        <p:nvPicPr>
          <p:cNvPr id="3" name="Picture 2">
            <a:extLst>
              <a:ext uri="{FF2B5EF4-FFF2-40B4-BE49-F238E27FC236}">
                <a16:creationId xmlns:a16="http://schemas.microsoft.com/office/drawing/2014/main" id="{F9CB6396-5F1E-409A-8FA1-090E0E7390C6}"/>
              </a:ext>
            </a:extLst>
          </p:cNvPr>
          <p:cNvPicPr>
            <a:picLocks noChangeAspect="1"/>
          </p:cNvPicPr>
          <p:nvPr/>
        </p:nvPicPr>
        <p:blipFill>
          <a:blip r:embed="rId3"/>
          <a:stretch>
            <a:fillRect/>
          </a:stretch>
        </p:blipFill>
        <p:spPr>
          <a:xfrm>
            <a:off x="263612" y="3040263"/>
            <a:ext cx="5905221" cy="3690051"/>
          </a:xfrm>
          <a:prstGeom prst="rect">
            <a:avLst/>
          </a:prstGeom>
        </p:spPr>
      </p:pic>
      <p:sp>
        <p:nvSpPr>
          <p:cNvPr id="13" name="TextBox 12">
            <a:extLst>
              <a:ext uri="{FF2B5EF4-FFF2-40B4-BE49-F238E27FC236}">
                <a16:creationId xmlns:a16="http://schemas.microsoft.com/office/drawing/2014/main" id="{85FD6C89-4360-4272-A3C8-AA022139E74A}"/>
              </a:ext>
            </a:extLst>
          </p:cNvPr>
          <p:cNvSpPr txBox="1"/>
          <p:nvPr/>
        </p:nvSpPr>
        <p:spPr>
          <a:xfrm>
            <a:off x="6168833" y="2578598"/>
            <a:ext cx="5832388" cy="276999"/>
          </a:xfrm>
          <a:prstGeom prst="rect">
            <a:avLst/>
          </a:prstGeom>
          <a:noFill/>
        </p:spPr>
        <p:txBody>
          <a:bodyPr wrap="square" rtlCol="0">
            <a:spAutoFit/>
          </a:bodyPr>
          <a:lstStyle/>
          <a:p>
            <a:r>
              <a:rPr lang="en-US" sz="1200" dirty="0"/>
              <a:t>2. </a:t>
            </a:r>
            <a:r>
              <a:rPr lang="fr-FR" sz="1200" dirty="0"/>
              <a:t>Train 30 </a:t>
            </a:r>
            <a:r>
              <a:rPr lang="fr-FR" sz="1200" dirty="0" err="1"/>
              <a:t>epochs</a:t>
            </a:r>
            <a:r>
              <a:rPr lang="fr-FR" sz="1200" dirty="0"/>
              <a:t>, batch size 128.</a:t>
            </a:r>
            <a:endParaRPr lang="en-US" sz="1200" dirty="0"/>
          </a:p>
        </p:txBody>
      </p:sp>
      <p:pic>
        <p:nvPicPr>
          <p:cNvPr id="6" name="Picture 5">
            <a:extLst>
              <a:ext uri="{FF2B5EF4-FFF2-40B4-BE49-F238E27FC236}">
                <a16:creationId xmlns:a16="http://schemas.microsoft.com/office/drawing/2014/main" id="{5D1CA6C0-C6A2-4928-A3B3-D2C072DA8526}"/>
              </a:ext>
            </a:extLst>
          </p:cNvPr>
          <p:cNvPicPr>
            <a:picLocks noChangeAspect="1"/>
          </p:cNvPicPr>
          <p:nvPr/>
        </p:nvPicPr>
        <p:blipFill>
          <a:blip r:embed="rId4"/>
          <a:stretch>
            <a:fillRect/>
          </a:stretch>
        </p:blipFill>
        <p:spPr>
          <a:xfrm>
            <a:off x="6284161" y="3040262"/>
            <a:ext cx="5715279" cy="2528515"/>
          </a:xfrm>
          <a:prstGeom prst="rect">
            <a:avLst/>
          </a:prstGeom>
        </p:spPr>
      </p:pic>
      <p:graphicFrame>
        <p:nvGraphicFramePr>
          <p:cNvPr id="14" name="Diagram 13">
            <a:extLst>
              <a:ext uri="{FF2B5EF4-FFF2-40B4-BE49-F238E27FC236}">
                <a16:creationId xmlns:a16="http://schemas.microsoft.com/office/drawing/2014/main" id="{31F69AE7-DCB7-45ED-B9EC-73DC85BFC7D9}"/>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49563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7170" name="Picture 2">
            <a:extLst>
              <a:ext uri="{FF2B5EF4-FFF2-40B4-BE49-F238E27FC236}">
                <a16:creationId xmlns:a16="http://schemas.microsoft.com/office/drawing/2014/main" id="{58A6539C-5438-4D62-948C-7ABDB00DE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36" y="2764125"/>
            <a:ext cx="5312761" cy="35048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181E0-BD20-4E98-895D-217DB67B6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905" y="2764125"/>
            <a:ext cx="5546432" cy="35915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1F8B6F50-6E12-4934-A946-2675BC577ABA}"/>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Arrow: Down 6">
            <a:extLst>
              <a:ext uri="{FF2B5EF4-FFF2-40B4-BE49-F238E27FC236}">
                <a16:creationId xmlns:a16="http://schemas.microsoft.com/office/drawing/2014/main" id="{ABF5E8E2-2DE8-4746-8963-28E88A119221}"/>
              </a:ext>
            </a:extLst>
          </p:cNvPr>
          <p:cNvSpPr/>
          <p:nvPr/>
        </p:nvSpPr>
        <p:spPr>
          <a:xfrm>
            <a:off x="8114270"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0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263611" y="2578598"/>
            <a:ext cx="8011939" cy="461665"/>
          </a:xfrm>
          <a:prstGeom prst="rect">
            <a:avLst/>
          </a:prstGeom>
          <a:noFill/>
        </p:spPr>
        <p:txBody>
          <a:bodyPr wrap="square" rtlCol="0">
            <a:spAutoFit/>
          </a:bodyPr>
          <a:lstStyle/>
          <a:p>
            <a:r>
              <a:rPr lang="en-US" sz="1200" dirty="0"/>
              <a:t>3. Forecasting by applying the trained model to make predictions on train set, validation set, and test set as unseen. 4. Rescale the prediction data back to normal using the </a:t>
            </a:r>
            <a:r>
              <a:rPr lang="en-US" sz="1200" dirty="0" err="1"/>
              <a:t>inverse_transform</a:t>
            </a:r>
            <a:r>
              <a:rPr lang="en-US" sz="1200" dirty="0"/>
              <a:t> function of </a:t>
            </a:r>
            <a:r>
              <a:rPr lang="en-US" sz="1200" dirty="0" err="1"/>
              <a:t>MinMaxScaler</a:t>
            </a:r>
            <a:r>
              <a:rPr lang="en-US" sz="1200" dirty="0"/>
              <a:t>.</a:t>
            </a:r>
          </a:p>
        </p:txBody>
      </p:sp>
      <p:pic>
        <p:nvPicPr>
          <p:cNvPr id="2" name="Picture 1">
            <a:extLst>
              <a:ext uri="{FF2B5EF4-FFF2-40B4-BE49-F238E27FC236}">
                <a16:creationId xmlns:a16="http://schemas.microsoft.com/office/drawing/2014/main" id="{5F5070CF-4D82-4C31-8ED7-0120CF6E43AA}"/>
              </a:ext>
            </a:extLst>
          </p:cNvPr>
          <p:cNvPicPr>
            <a:picLocks noChangeAspect="1"/>
          </p:cNvPicPr>
          <p:nvPr/>
        </p:nvPicPr>
        <p:blipFill>
          <a:blip r:embed="rId3"/>
          <a:stretch>
            <a:fillRect/>
          </a:stretch>
        </p:blipFill>
        <p:spPr>
          <a:xfrm>
            <a:off x="347549" y="3124110"/>
            <a:ext cx="8552096" cy="3070744"/>
          </a:xfrm>
          <a:prstGeom prst="rect">
            <a:avLst/>
          </a:prstGeom>
        </p:spPr>
      </p:pic>
      <p:graphicFrame>
        <p:nvGraphicFramePr>
          <p:cNvPr id="7" name="Diagram 6">
            <a:extLst>
              <a:ext uri="{FF2B5EF4-FFF2-40B4-BE49-F238E27FC236}">
                <a16:creationId xmlns:a16="http://schemas.microsoft.com/office/drawing/2014/main" id="{E55F51AA-40F9-4704-919F-ED8B6EB381C9}"/>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Arrow: Down 7">
            <a:extLst>
              <a:ext uri="{FF2B5EF4-FFF2-40B4-BE49-F238E27FC236}">
                <a16:creationId xmlns:a16="http://schemas.microsoft.com/office/drawing/2014/main" id="{102C2991-AF6E-445A-B352-90238D19AFAD}"/>
              </a:ext>
            </a:extLst>
          </p:cNvPr>
          <p:cNvSpPr/>
          <p:nvPr/>
        </p:nvSpPr>
        <p:spPr>
          <a:xfrm>
            <a:off x="8114270"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28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5" name="Arrow: Down 4">
            <a:extLst>
              <a:ext uri="{FF2B5EF4-FFF2-40B4-BE49-F238E27FC236}">
                <a16:creationId xmlns:a16="http://schemas.microsoft.com/office/drawing/2014/main" id="{E201CEB6-D2BA-4BE4-894A-C4A064E2F6B9}"/>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CF770E-50AC-4C1A-B4AE-D721F0E08A17}"/>
              </a:ext>
            </a:extLst>
          </p:cNvPr>
          <p:cNvSpPr txBox="1"/>
          <p:nvPr/>
        </p:nvSpPr>
        <p:spPr>
          <a:xfrm>
            <a:off x="639805" y="2525130"/>
            <a:ext cx="10272584" cy="461665"/>
          </a:xfrm>
          <a:prstGeom prst="rect">
            <a:avLst/>
          </a:prstGeom>
          <a:noFill/>
        </p:spPr>
        <p:txBody>
          <a:bodyPr wrap="square" rtlCol="0">
            <a:spAutoFit/>
          </a:bodyPr>
          <a:lstStyle/>
          <a:p>
            <a:r>
              <a:rPr lang="en-US" sz="1200" dirty="0"/>
              <a:t>1. Both EURUSD and EURJPY have low prediction errors (MAE, MSE, RMSE, MAPE, and MFE) and high R2 score indicates a strong relationship between the predictors and the target variable, indicating a good fit of the model to the data.</a:t>
            </a:r>
          </a:p>
        </p:txBody>
      </p:sp>
      <p:graphicFrame>
        <p:nvGraphicFramePr>
          <p:cNvPr id="7" name="Table 6">
            <a:extLst>
              <a:ext uri="{FF2B5EF4-FFF2-40B4-BE49-F238E27FC236}">
                <a16:creationId xmlns:a16="http://schemas.microsoft.com/office/drawing/2014/main" id="{2015DDE5-D895-443D-9B4C-DCC6CF8B4ED6}"/>
              </a:ext>
            </a:extLst>
          </p:cNvPr>
          <p:cNvGraphicFramePr>
            <a:graphicFrameLocks noGrp="1"/>
          </p:cNvGraphicFramePr>
          <p:nvPr>
            <p:extLst>
              <p:ext uri="{D42A27DB-BD31-4B8C-83A1-F6EECF244321}">
                <p14:modId xmlns:p14="http://schemas.microsoft.com/office/powerpoint/2010/main" val="2987364747"/>
              </p:ext>
            </p:extLst>
          </p:nvPr>
        </p:nvGraphicFramePr>
        <p:xfrm>
          <a:off x="1488302" y="3123761"/>
          <a:ext cx="9097320" cy="2595880"/>
        </p:xfrm>
        <a:graphic>
          <a:graphicData uri="http://schemas.openxmlformats.org/drawingml/2006/table">
            <a:tbl>
              <a:tblPr firstRow="1" bandRow="1">
                <a:tableStyleId>{5C22544A-7EE6-4342-B048-85BDC9FD1C3A}</a:tableStyleId>
              </a:tblPr>
              <a:tblGrid>
                <a:gridCol w="3645075">
                  <a:extLst>
                    <a:ext uri="{9D8B030D-6E8A-4147-A177-3AD203B41FA5}">
                      <a16:colId xmlns:a16="http://schemas.microsoft.com/office/drawing/2014/main" val="2947967704"/>
                    </a:ext>
                  </a:extLst>
                </a:gridCol>
                <a:gridCol w="2766077">
                  <a:extLst>
                    <a:ext uri="{9D8B030D-6E8A-4147-A177-3AD203B41FA5}">
                      <a16:colId xmlns:a16="http://schemas.microsoft.com/office/drawing/2014/main" val="2735172415"/>
                    </a:ext>
                  </a:extLst>
                </a:gridCol>
                <a:gridCol w="2686168">
                  <a:extLst>
                    <a:ext uri="{9D8B030D-6E8A-4147-A177-3AD203B41FA5}">
                      <a16:colId xmlns:a16="http://schemas.microsoft.com/office/drawing/2014/main" val="853583287"/>
                    </a:ext>
                  </a:extLst>
                </a:gridCol>
              </a:tblGrid>
              <a:tr h="370840">
                <a:tc>
                  <a:txBody>
                    <a:bodyPr/>
                    <a:lstStyle/>
                    <a:p>
                      <a:r>
                        <a:rPr lang="en-US" sz="1400" b="1" i="0" u="none" strike="noStrike" cap="none" dirty="0">
                          <a:solidFill>
                            <a:schemeClr val="lt1"/>
                          </a:solidFill>
                          <a:effectLst/>
                          <a:latin typeface="+mn-lt"/>
                          <a:ea typeface="+mn-ea"/>
                          <a:cs typeface="+mn-cs"/>
                          <a:sym typeface="Arial"/>
                        </a:rPr>
                        <a:t>Evaluator</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Currency Pairs EURUSD</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Currency Pairs EURJPY</a:t>
                      </a:r>
                      <a:endParaRPr lang="en-US" dirty="0"/>
                    </a:p>
                  </a:txBody>
                  <a:tcPr/>
                </a:tc>
                <a:extLst>
                  <a:ext uri="{0D108BD9-81ED-4DB2-BD59-A6C34878D82A}">
                    <a16:rowId xmlns:a16="http://schemas.microsoft.com/office/drawing/2014/main" val="3396707837"/>
                  </a:ext>
                </a:extLst>
              </a:tr>
              <a:tr h="370840">
                <a:tc>
                  <a:txBody>
                    <a:bodyPr/>
                    <a:lstStyle/>
                    <a:p>
                      <a:r>
                        <a:rPr lang="en-US" sz="1400" b="0" i="0" u="none" strike="noStrike" cap="none" dirty="0">
                          <a:solidFill>
                            <a:schemeClr val="dk1"/>
                          </a:solidFill>
                          <a:effectLst/>
                          <a:latin typeface="+mn-lt"/>
                          <a:ea typeface="+mn-ea"/>
                          <a:cs typeface="+mn-cs"/>
                          <a:sym typeface="Arial"/>
                        </a:rPr>
                        <a:t>Mean Absolute Error (MAE)</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0.00175</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0.00146</a:t>
                      </a:r>
                      <a:endParaRPr lang="en-US" dirty="0"/>
                    </a:p>
                  </a:txBody>
                  <a:tcPr/>
                </a:tc>
                <a:extLst>
                  <a:ext uri="{0D108BD9-81ED-4DB2-BD59-A6C34878D82A}">
                    <a16:rowId xmlns:a16="http://schemas.microsoft.com/office/drawing/2014/main" val="800300418"/>
                  </a:ext>
                </a:extLst>
              </a:tr>
              <a:tr h="370840">
                <a:tc>
                  <a:txBody>
                    <a:bodyPr/>
                    <a:lstStyle/>
                    <a:p>
                      <a:r>
                        <a:rPr lang="en-US" sz="1400" b="0" i="0" u="none" strike="noStrike" cap="none" dirty="0">
                          <a:solidFill>
                            <a:schemeClr val="dk1"/>
                          </a:solidFill>
                          <a:effectLst/>
                          <a:latin typeface="+mn-lt"/>
                          <a:ea typeface="+mn-ea"/>
                          <a:cs typeface="+mn-cs"/>
                          <a:sym typeface="Arial"/>
                        </a:rPr>
                        <a:t>Mean Squared Error (MSE)</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4.96512</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3.65036</a:t>
                      </a:r>
                      <a:endParaRPr lang="en-US" dirty="0"/>
                    </a:p>
                  </a:txBody>
                  <a:tcPr/>
                </a:tc>
                <a:extLst>
                  <a:ext uri="{0D108BD9-81ED-4DB2-BD59-A6C34878D82A}">
                    <a16:rowId xmlns:a16="http://schemas.microsoft.com/office/drawing/2014/main" val="3501051023"/>
                  </a:ext>
                </a:extLst>
              </a:tr>
              <a:tr h="370840">
                <a:tc>
                  <a:txBody>
                    <a:bodyPr/>
                    <a:lstStyle/>
                    <a:p>
                      <a:r>
                        <a:rPr lang="en-US" sz="1400" b="0" i="0" u="none" strike="noStrike" cap="none" dirty="0">
                          <a:solidFill>
                            <a:schemeClr val="dk1"/>
                          </a:solidFill>
                          <a:effectLst/>
                          <a:latin typeface="+mn-lt"/>
                          <a:ea typeface="+mn-ea"/>
                          <a:cs typeface="+mn-cs"/>
                          <a:sym typeface="Arial"/>
                        </a:rPr>
                        <a:t>Root Mean Squared Error (RMSE)</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0.00222</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0.00191</a:t>
                      </a:r>
                      <a:endParaRPr lang="en-US" dirty="0"/>
                    </a:p>
                  </a:txBody>
                  <a:tcPr/>
                </a:tc>
                <a:extLst>
                  <a:ext uri="{0D108BD9-81ED-4DB2-BD59-A6C34878D82A}">
                    <a16:rowId xmlns:a16="http://schemas.microsoft.com/office/drawing/2014/main" val="1569698603"/>
                  </a:ext>
                </a:extLst>
              </a:tr>
              <a:tr h="370840">
                <a:tc>
                  <a:txBody>
                    <a:bodyPr/>
                    <a:lstStyle/>
                    <a:p>
                      <a:r>
                        <a:rPr lang="en-US" sz="1400" b="0" i="0" u="none" strike="noStrike" cap="none" dirty="0">
                          <a:solidFill>
                            <a:schemeClr val="dk1"/>
                          </a:solidFill>
                          <a:effectLst/>
                          <a:latin typeface="+mn-lt"/>
                          <a:ea typeface="+mn-ea"/>
                          <a:cs typeface="+mn-cs"/>
                          <a:sym typeface="Arial"/>
                        </a:rPr>
                        <a:t>R-squared (R2)</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0.99918</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0.99904</a:t>
                      </a:r>
                      <a:endParaRPr lang="en-US" dirty="0"/>
                    </a:p>
                  </a:txBody>
                  <a:tcPr/>
                </a:tc>
                <a:extLst>
                  <a:ext uri="{0D108BD9-81ED-4DB2-BD59-A6C34878D82A}">
                    <a16:rowId xmlns:a16="http://schemas.microsoft.com/office/drawing/2014/main" val="2077771854"/>
                  </a:ext>
                </a:extLst>
              </a:tr>
              <a:tr h="370840">
                <a:tc>
                  <a:txBody>
                    <a:bodyPr/>
                    <a:lstStyle/>
                    <a:p>
                      <a:r>
                        <a:rPr lang="en-US" sz="1400" b="0" i="0" u="none" strike="noStrike" cap="none" dirty="0">
                          <a:solidFill>
                            <a:schemeClr val="dk1"/>
                          </a:solidFill>
                          <a:effectLst/>
                          <a:latin typeface="+mn-lt"/>
                          <a:ea typeface="+mn-ea"/>
                          <a:cs typeface="+mn-cs"/>
                          <a:sym typeface="Arial"/>
                        </a:rPr>
                        <a:t>Mean Absolute Percentage Error (MAPE)</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0.00259</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0.00170</a:t>
                      </a:r>
                      <a:endParaRPr lang="en-US" dirty="0"/>
                    </a:p>
                  </a:txBody>
                  <a:tcPr/>
                </a:tc>
                <a:extLst>
                  <a:ext uri="{0D108BD9-81ED-4DB2-BD59-A6C34878D82A}">
                    <a16:rowId xmlns:a16="http://schemas.microsoft.com/office/drawing/2014/main" val="1024516324"/>
                  </a:ext>
                </a:extLst>
              </a:tr>
              <a:tr h="370840">
                <a:tc>
                  <a:txBody>
                    <a:bodyPr/>
                    <a:lstStyle/>
                    <a:p>
                      <a:r>
                        <a:rPr lang="en-US" sz="1400" b="0" i="0" u="none" strike="noStrike" cap="none" dirty="0">
                          <a:solidFill>
                            <a:schemeClr val="dk1"/>
                          </a:solidFill>
                          <a:effectLst/>
                          <a:latin typeface="+mn-lt"/>
                          <a:ea typeface="+mn-ea"/>
                          <a:cs typeface="+mn-cs"/>
                          <a:sym typeface="Arial"/>
                        </a:rPr>
                        <a:t>Mean Forecast Error (MFE)</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0.00141</a:t>
                      </a:r>
                      <a:endParaRPr lang="en-US" dirty="0"/>
                    </a:p>
                  </a:txBody>
                  <a:tcPr/>
                </a:tc>
                <a:tc>
                  <a:txBody>
                    <a:bodyPr/>
                    <a:lstStyle/>
                    <a:p>
                      <a:pPr algn="ctr"/>
                      <a:r>
                        <a:rPr lang="en-US" sz="1400" b="0" i="0" u="none" strike="noStrike" cap="none" dirty="0">
                          <a:solidFill>
                            <a:schemeClr val="dk1"/>
                          </a:solidFill>
                          <a:effectLst/>
                          <a:latin typeface="+mn-lt"/>
                          <a:ea typeface="+mn-ea"/>
                          <a:cs typeface="+mn-cs"/>
                          <a:sym typeface="Arial"/>
                        </a:rPr>
                        <a:t>0.00109</a:t>
                      </a:r>
                      <a:endParaRPr lang="en-US" dirty="0"/>
                    </a:p>
                  </a:txBody>
                  <a:tcPr/>
                </a:tc>
                <a:extLst>
                  <a:ext uri="{0D108BD9-81ED-4DB2-BD59-A6C34878D82A}">
                    <a16:rowId xmlns:a16="http://schemas.microsoft.com/office/drawing/2014/main" val="124642231"/>
                  </a:ext>
                </a:extLst>
              </a:tr>
            </a:tbl>
          </a:graphicData>
        </a:graphic>
      </p:graphicFrame>
      <p:graphicFrame>
        <p:nvGraphicFramePr>
          <p:cNvPr id="10" name="Diagram 9">
            <a:extLst>
              <a:ext uri="{FF2B5EF4-FFF2-40B4-BE49-F238E27FC236}">
                <a16:creationId xmlns:a16="http://schemas.microsoft.com/office/drawing/2014/main" id="{A3349B87-8FA4-4E8C-81FE-F3EBAA1F4B46}"/>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262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639805" y="2525130"/>
            <a:ext cx="10272584" cy="461665"/>
          </a:xfrm>
          <a:prstGeom prst="rect">
            <a:avLst/>
          </a:prstGeom>
          <a:noFill/>
        </p:spPr>
        <p:txBody>
          <a:bodyPr wrap="square" rtlCol="0">
            <a:spAutoFit/>
          </a:bodyPr>
          <a:lstStyle/>
          <a:p>
            <a:r>
              <a:rPr lang="en-US" sz="1200" dirty="0"/>
              <a:t>2. The prediction data for EURUSD and EURJPY currency pairs demonstrates a close relationship with actual data, even when considering unseen test predictions.</a:t>
            </a:r>
          </a:p>
        </p:txBody>
      </p:sp>
      <p:pic>
        <p:nvPicPr>
          <p:cNvPr id="13314" name="Picture 2">
            <a:extLst>
              <a:ext uri="{FF2B5EF4-FFF2-40B4-BE49-F238E27FC236}">
                <a16:creationId xmlns:a16="http://schemas.microsoft.com/office/drawing/2014/main" id="{29350361-206C-41FC-950D-BF6739126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16" y="3155902"/>
            <a:ext cx="5934137" cy="26219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A36C848-728C-463B-867C-02F2B9D8D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353" y="3155902"/>
            <a:ext cx="5957889" cy="26050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5EEC2FA0-C549-4284-8D05-2D98692A6B00}"/>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Arrow: Down 7">
            <a:extLst>
              <a:ext uri="{FF2B5EF4-FFF2-40B4-BE49-F238E27FC236}">
                <a16:creationId xmlns:a16="http://schemas.microsoft.com/office/drawing/2014/main" id="{94E7A114-3749-4C03-95CC-0621220B3565}"/>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11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4830BE30-8279-406F-97DC-3565338B4A91}"/>
              </a:ext>
            </a:extLst>
          </p:cNvPr>
          <p:cNvPicPr>
            <a:picLocks noChangeAspect="1"/>
          </p:cNvPicPr>
          <p:nvPr/>
        </p:nvPicPr>
        <p:blipFill>
          <a:blip r:embed="rId3"/>
          <a:stretch>
            <a:fillRect/>
          </a:stretch>
        </p:blipFill>
        <p:spPr>
          <a:xfrm>
            <a:off x="693575" y="2578598"/>
            <a:ext cx="10025449" cy="3636682"/>
          </a:xfrm>
          <a:prstGeom prst="rect">
            <a:avLst/>
          </a:prstGeom>
        </p:spPr>
      </p:pic>
      <p:graphicFrame>
        <p:nvGraphicFramePr>
          <p:cNvPr id="9" name="Diagram 8">
            <a:extLst>
              <a:ext uri="{FF2B5EF4-FFF2-40B4-BE49-F238E27FC236}">
                <a16:creationId xmlns:a16="http://schemas.microsoft.com/office/drawing/2014/main" id="{158EB209-1A1C-4543-A334-A985B44B43A0}"/>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Down 5">
            <a:extLst>
              <a:ext uri="{FF2B5EF4-FFF2-40B4-BE49-F238E27FC236}">
                <a16:creationId xmlns:a16="http://schemas.microsoft.com/office/drawing/2014/main" id="{698C5C35-AFB0-4F9F-801C-3ABCD78A9D34}"/>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68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7721A4E-1D37-4C50-A9FE-3C649F81B071}"/>
              </a:ext>
            </a:extLst>
          </p:cNvPr>
          <p:cNvPicPr>
            <a:picLocks noChangeAspect="1"/>
          </p:cNvPicPr>
          <p:nvPr/>
        </p:nvPicPr>
        <p:blipFill>
          <a:blip r:embed="rId3"/>
          <a:stretch>
            <a:fillRect/>
          </a:stretch>
        </p:blipFill>
        <p:spPr>
          <a:xfrm>
            <a:off x="1029729" y="2639719"/>
            <a:ext cx="10506293" cy="3724517"/>
          </a:xfrm>
          <a:prstGeom prst="rect">
            <a:avLst/>
          </a:prstGeom>
        </p:spPr>
      </p:pic>
      <p:graphicFrame>
        <p:nvGraphicFramePr>
          <p:cNvPr id="7" name="Diagram 6">
            <a:extLst>
              <a:ext uri="{FF2B5EF4-FFF2-40B4-BE49-F238E27FC236}">
                <a16:creationId xmlns:a16="http://schemas.microsoft.com/office/drawing/2014/main" id="{DB060AB2-C418-4B0A-94E4-7BCAED674601}"/>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Down 5">
            <a:extLst>
              <a:ext uri="{FF2B5EF4-FFF2-40B4-BE49-F238E27FC236}">
                <a16:creationId xmlns:a16="http://schemas.microsoft.com/office/drawing/2014/main" id="{FB56FCAD-07C3-400D-80C6-017E0E172252}"/>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496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D31A3CD-E744-4755-ACEC-275F6DC8666A}"/>
              </a:ext>
            </a:extLst>
          </p:cNvPr>
          <p:cNvPicPr>
            <a:picLocks noChangeAspect="1"/>
          </p:cNvPicPr>
          <p:nvPr/>
        </p:nvPicPr>
        <p:blipFill>
          <a:blip r:embed="rId3"/>
          <a:stretch>
            <a:fillRect/>
          </a:stretch>
        </p:blipFill>
        <p:spPr>
          <a:xfrm>
            <a:off x="705006" y="2532311"/>
            <a:ext cx="10781987" cy="3939333"/>
          </a:xfrm>
          <a:prstGeom prst="rect">
            <a:avLst/>
          </a:prstGeom>
        </p:spPr>
      </p:pic>
      <p:graphicFrame>
        <p:nvGraphicFramePr>
          <p:cNvPr id="7" name="Diagram 6">
            <a:extLst>
              <a:ext uri="{FF2B5EF4-FFF2-40B4-BE49-F238E27FC236}">
                <a16:creationId xmlns:a16="http://schemas.microsoft.com/office/drawing/2014/main" id="{9BE71410-A532-4845-B27C-409784C4F276}"/>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Down 5">
            <a:extLst>
              <a:ext uri="{FF2B5EF4-FFF2-40B4-BE49-F238E27FC236}">
                <a16:creationId xmlns:a16="http://schemas.microsoft.com/office/drawing/2014/main" id="{DCEEB0F2-30AF-4D77-80DD-0CC69AD2660E}"/>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221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9F671435-DF0C-4AC5-B7EB-6FB65BC42823}"/>
              </a:ext>
            </a:extLst>
          </p:cNvPr>
          <p:cNvPicPr>
            <a:picLocks noChangeAspect="1"/>
          </p:cNvPicPr>
          <p:nvPr/>
        </p:nvPicPr>
        <p:blipFill>
          <a:blip r:embed="rId3"/>
          <a:stretch>
            <a:fillRect/>
          </a:stretch>
        </p:blipFill>
        <p:spPr>
          <a:xfrm>
            <a:off x="603422" y="2729608"/>
            <a:ext cx="10985156" cy="3763966"/>
          </a:xfrm>
          <a:prstGeom prst="rect">
            <a:avLst/>
          </a:prstGeom>
        </p:spPr>
      </p:pic>
      <p:graphicFrame>
        <p:nvGraphicFramePr>
          <p:cNvPr id="8" name="Diagram 7">
            <a:extLst>
              <a:ext uri="{FF2B5EF4-FFF2-40B4-BE49-F238E27FC236}">
                <a16:creationId xmlns:a16="http://schemas.microsoft.com/office/drawing/2014/main" id="{20B6A8A8-7205-4EAD-8F66-5DA49B9AE3B2}"/>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Arrow: Down 6">
            <a:extLst>
              <a:ext uri="{FF2B5EF4-FFF2-40B4-BE49-F238E27FC236}">
                <a16:creationId xmlns:a16="http://schemas.microsoft.com/office/drawing/2014/main" id="{B50A53EE-492C-424D-8D17-DBF197671BAB}"/>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3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Introduction</a:t>
            </a:r>
            <a:endParaRPr sz="44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8C2F3128-14C5-4AD9-BF40-B7CD30B3D923}"/>
              </a:ext>
            </a:extLst>
          </p:cNvPr>
          <p:cNvSpPr txBox="1"/>
          <p:nvPr/>
        </p:nvSpPr>
        <p:spPr>
          <a:xfrm>
            <a:off x="410547" y="1050733"/>
            <a:ext cx="11513975" cy="1815882"/>
          </a:xfrm>
          <a:prstGeom prst="rect">
            <a:avLst/>
          </a:prstGeom>
          <a:noFill/>
        </p:spPr>
        <p:txBody>
          <a:bodyPr wrap="square" rtlCol="0">
            <a:spAutoFit/>
          </a:bodyPr>
          <a:lstStyle/>
          <a:p>
            <a:r>
              <a:rPr lang="en-US" sz="1600" dirty="0"/>
              <a:t>	Binary options are a form of financial derivative where traders speculate on the price movements of underlying assets, such as stocks, currency pairs, commodities, or indices. They are termed "binary" options due to the existence of only two potential outcomes: a fixed profit if the trader's prediction is accurate, or a loss of the initial investment if the prediction is incorrect.</a:t>
            </a:r>
          </a:p>
          <a:p>
            <a:r>
              <a:rPr lang="en-US" sz="1600" dirty="0"/>
              <a:t>	This study aims to introduce an innovative model using Long Short-Term Memory (LSTM) to forecast the closing prices of the EURUSD and EURJPY currency pairs. The objective is to predict whether the price of the underlying asset will increase (referred to as a "call" option) or decrease (referred to as a "put" option) within a specified 5-minute time frame.</a:t>
            </a:r>
          </a:p>
        </p:txBody>
      </p:sp>
      <p:pic>
        <p:nvPicPr>
          <p:cNvPr id="3" name="Picture 2">
            <a:extLst>
              <a:ext uri="{FF2B5EF4-FFF2-40B4-BE49-F238E27FC236}">
                <a16:creationId xmlns:a16="http://schemas.microsoft.com/office/drawing/2014/main" id="{A5A4BF34-538A-41D8-A592-BDAB5441E94A}"/>
              </a:ext>
            </a:extLst>
          </p:cNvPr>
          <p:cNvPicPr>
            <a:picLocks noChangeAspect="1"/>
          </p:cNvPicPr>
          <p:nvPr/>
        </p:nvPicPr>
        <p:blipFill>
          <a:blip r:embed="rId3"/>
          <a:stretch>
            <a:fillRect/>
          </a:stretch>
        </p:blipFill>
        <p:spPr>
          <a:xfrm>
            <a:off x="1365712" y="2866615"/>
            <a:ext cx="9275027" cy="3816287"/>
          </a:xfrm>
          <a:prstGeom prst="rect">
            <a:avLst/>
          </a:prstGeom>
        </p:spPr>
      </p:pic>
      <p:sp>
        <p:nvSpPr>
          <p:cNvPr id="4" name="Rectangle 3">
            <a:extLst>
              <a:ext uri="{FF2B5EF4-FFF2-40B4-BE49-F238E27FC236}">
                <a16:creationId xmlns:a16="http://schemas.microsoft.com/office/drawing/2014/main" id="{D53E4D61-28F1-4FC4-A817-690F8B87E118}"/>
              </a:ext>
            </a:extLst>
          </p:cNvPr>
          <p:cNvSpPr/>
          <p:nvPr/>
        </p:nvSpPr>
        <p:spPr>
          <a:xfrm>
            <a:off x="6400800" y="4599992"/>
            <a:ext cx="326571" cy="653143"/>
          </a:xfrm>
          <a:prstGeom prst="rect">
            <a:avLst/>
          </a:prstGeom>
          <a:noFill/>
          <a:ln>
            <a:solidFill>
              <a:srgbClr val="0000FF"/>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hought Bubble: Cloud 4">
            <a:extLst>
              <a:ext uri="{FF2B5EF4-FFF2-40B4-BE49-F238E27FC236}">
                <a16:creationId xmlns:a16="http://schemas.microsoft.com/office/drawing/2014/main" id="{DE21596F-8F3B-41C7-AF59-73331E3BB20C}"/>
              </a:ext>
            </a:extLst>
          </p:cNvPr>
          <p:cNvSpPr/>
          <p:nvPr/>
        </p:nvSpPr>
        <p:spPr>
          <a:xfrm>
            <a:off x="6727370" y="3536302"/>
            <a:ext cx="1418253" cy="718457"/>
          </a:xfrm>
          <a:prstGeom prst="cloudCallout">
            <a:avLst>
              <a:gd name="adj1" fmla="val -61374"/>
              <a:gd name="adj2" fmla="val 78084"/>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Up/Down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27C0FDE-7F2A-4B9E-91D3-8BEA2E388014}"/>
              </a:ext>
            </a:extLst>
          </p:cNvPr>
          <p:cNvPicPr>
            <a:picLocks noChangeAspect="1"/>
          </p:cNvPicPr>
          <p:nvPr/>
        </p:nvPicPr>
        <p:blipFill>
          <a:blip r:embed="rId3"/>
          <a:stretch>
            <a:fillRect/>
          </a:stretch>
        </p:blipFill>
        <p:spPr>
          <a:xfrm>
            <a:off x="856735" y="2673256"/>
            <a:ext cx="10732794" cy="3818160"/>
          </a:xfrm>
          <a:prstGeom prst="rect">
            <a:avLst/>
          </a:prstGeom>
        </p:spPr>
      </p:pic>
      <p:graphicFrame>
        <p:nvGraphicFramePr>
          <p:cNvPr id="6" name="Diagram 5">
            <a:extLst>
              <a:ext uri="{FF2B5EF4-FFF2-40B4-BE49-F238E27FC236}">
                <a16:creationId xmlns:a16="http://schemas.microsoft.com/office/drawing/2014/main" id="{99462DF0-F505-4F9D-8A74-63839AD39ADE}"/>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Arrow: Down 6">
            <a:extLst>
              <a:ext uri="{FF2B5EF4-FFF2-40B4-BE49-F238E27FC236}">
                <a16:creationId xmlns:a16="http://schemas.microsoft.com/office/drawing/2014/main" id="{ACF04F21-9AB4-4954-97E3-E925E2812FB8}"/>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258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E0B4F71-3464-4C81-B72A-080BB61D19FD}"/>
              </a:ext>
            </a:extLst>
          </p:cNvPr>
          <p:cNvPicPr>
            <a:picLocks noChangeAspect="1"/>
          </p:cNvPicPr>
          <p:nvPr/>
        </p:nvPicPr>
        <p:blipFill>
          <a:blip r:embed="rId3"/>
          <a:stretch>
            <a:fillRect/>
          </a:stretch>
        </p:blipFill>
        <p:spPr>
          <a:xfrm>
            <a:off x="1057538" y="2847046"/>
            <a:ext cx="10368342" cy="3660845"/>
          </a:xfrm>
          <a:prstGeom prst="rect">
            <a:avLst/>
          </a:prstGeom>
        </p:spPr>
      </p:pic>
      <p:graphicFrame>
        <p:nvGraphicFramePr>
          <p:cNvPr id="7" name="Diagram 6">
            <a:extLst>
              <a:ext uri="{FF2B5EF4-FFF2-40B4-BE49-F238E27FC236}">
                <a16:creationId xmlns:a16="http://schemas.microsoft.com/office/drawing/2014/main" id="{B6FAA2C9-6B46-49DF-9309-0D562BE97D3B}"/>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Down 5">
            <a:extLst>
              <a:ext uri="{FF2B5EF4-FFF2-40B4-BE49-F238E27FC236}">
                <a16:creationId xmlns:a16="http://schemas.microsoft.com/office/drawing/2014/main" id="{2FDA9988-306E-42BD-86E3-3642ADE5D1D4}"/>
              </a:ext>
            </a:extLst>
          </p:cNvPr>
          <p:cNvSpPr/>
          <p:nvPr/>
        </p:nvSpPr>
        <p:spPr>
          <a:xfrm>
            <a:off x="1009135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916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Conclusion</a:t>
            </a:r>
            <a:endParaRPr sz="4400" dirty="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DB749F2A-3B44-4D2B-9E33-C23B17B933AC}"/>
              </a:ext>
            </a:extLst>
          </p:cNvPr>
          <p:cNvSpPr txBox="1"/>
          <p:nvPr/>
        </p:nvSpPr>
        <p:spPr>
          <a:xfrm>
            <a:off x="339012" y="1297868"/>
            <a:ext cx="11513975" cy="427809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The predictive model for the EURUSD and EURJPY currency pairs demonstrates high accuracy and precision.</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The evaluation metrics, including the Mean Absolute Error (MAE), Mean Squared Error (MSE), Root Mean Squared Error (RMSE), R-squared (R2), Mean Absolute Percentage Error (MAPE), and Mean Forecast Error (MFE), indicate a strong performance of the model.</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The R-squared value of EURUSD is 0.99918 and EURJPY is 0.99904 suggests that the model explains the variability of the response data around its mean exceptionally well.</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The analysis of the EURUSD and USDJPY currency pairs from IQ Option sources, including forecasts, further supports the potential for informed trading decisions based on the predictive model's outcomes.</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endParaRPr lang="en-US" sz="1600" dirty="0"/>
          </a:p>
          <a:p>
            <a:r>
              <a:rPr lang="en-US" sz="1600" b="1" dirty="0">
                <a:solidFill>
                  <a:srgbClr val="C00000"/>
                </a:solidFill>
                <a:effectLst>
                  <a:outerShdw blurRad="38100" dist="38100" dir="2700000" algn="tl">
                    <a:srgbClr val="000000">
                      <a:alpha val="43137"/>
                    </a:srgbClr>
                  </a:outerShdw>
                </a:effectLst>
              </a:rPr>
              <a:t>Future Work</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To enhance the accuracy of the predictive model by integrate technical indicators such as moving averages (MA) and the relative strength index (SRI), will be use fore more feature extraction and model </a:t>
            </a:r>
            <a:r>
              <a:rPr lang="en-US" sz="1600" dirty="0" err="1"/>
              <a:t>traning</a:t>
            </a:r>
            <a:r>
              <a:rPr lang="en-US" sz="1600" dirty="0"/>
              <a:t>.</a:t>
            </a:r>
          </a:p>
        </p:txBody>
      </p:sp>
    </p:spTree>
    <p:extLst>
      <p:ext uri="{BB962C8B-B14F-4D97-AF65-F5344CB8AC3E}">
        <p14:creationId xmlns:p14="http://schemas.microsoft.com/office/powerpoint/2010/main" val="3881457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838200" y="2765425"/>
            <a:ext cx="10515600" cy="1325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solidFill>
                  <a:schemeClr val="lt1"/>
                </a:solidFill>
              </a:rPr>
              <a:t>Thank you</a:t>
            </a:r>
            <a:endParaRPr sz="44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graphicFrame>
        <p:nvGraphicFramePr>
          <p:cNvPr id="4" name="Diagram 3">
            <a:extLst>
              <a:ext uri="{FF2B5EF4-FFF2-40B4-BE49-F238E27FC236}">
                <a16:creationId xmlns:a16="http://schemas.microsoft.com/office/drawing/2014/main" id="{58306C07-B02F-4A92-9BC4-670E30F2711E}"/>
              </a:ext>
            </a:extLst>
          </p:cNvPr>
          <p:cNvGraphicFramePr/>
          <p:nvPr>
            <p:extLst>
              <p:ext uri="{D42A27DB-BD31-4B8C-83A1-F6EECF244321}">
                <p14:modId xmlns:p14="http://schemas.microsoft.com/office/powerpoint/2010/main" val="3666074281"/>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Down 4">
            <a:extLst>
              <a:ext uri="{FF2B5EF4-FFF2-40B4-BE49-F238E27FC236}">
                <a16:creationId xmlns:a16="http://schemas.microsoft.com/office/drawing/2014/main" id="{E201CEB6-D2BA-4BE4-894A-C4A064E2F6B9}"/>
              </a:ext>
            </a:extLst>
          </p:cNvPr>
          <p:cNvSpPr/>
          <p:nvPr/>
        </p:nvSpPr>
        <p:spPr>
          <a:xfrm>
            <a:off x="2215979" y="2109210"/>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13C7F51-CD94-49CD-881C-9D05F6848A0E}"/>
              </a:ext>
            </a:extLst>
          </p:cNvPr>
          <p:cNvPicPr>
            <a:picLocks noChangeAspect="1"/>
          </p:cNvPicPr>
          <p:nvPr/>
        </p:nvPicPr>
        <p:blipFill>
          <a:blip r:embed="rId8"/>
          <a:stretch>
            <a:fillRect/>
          </a:stretch>
        </p:blipFill>
        <p:spPr>
          <a:xfrm>
            <a:off x="123567" y="3055908"/>
            <a:ext cx="6170141" cy="2802015"/>
          </a:xfrm>
          <a:prstGeom prst="rect">
            <a:avLst/>
          </a:prstGeom>
        </p:spPr>
      </p:pic>
      <p:pic>
        <p:nvPicPr>
          <p:cNvPr id="10" name="Picture 9">
            <a:extLst>
              <a:ext uri="{FF2B5EF4-FFF2-40B4-BE49-F238E27FC236}">
                <a16:creationId xmlns:a16="http://schemas.microsoft.com/office/drawing/2014/main" id="{B9637854-D905-4902-8F6E-4CE20A20EED9}"/>
              </a:ext>
            </a:extLst>
          </p:cNvPr>
          <p:cNvPicPr>
            <a:picLocks noChangeAspect="1"/>
          </p:cNvPicPr>
          <p:nvPr/>
        </p:nvPicPr>
        <p:blipFill>
          <a:blip r:embed="rId9"/>
          <a:stretch>
            <a:fillRect/>
          </a:stretch>
        </p:blipFill>
        <p:spPr>
          <a:xfrm>
            <a:off x="6528444" y="3055908"/>
            <a:ext cx="5471340" cy="1839252"/>
          </a:xfrm>
          <a:prstGeom prst="rect">
            <a:avLst/>
          </a:prstGeom>
        </p:spPr>
      </p:pic>
      <p:pic>
        <p:nvPicPr>
          <p:cNvPr id="11" name="Picture 10">
            <a:extLst>
              <a:ext uri="{FF2B5EF4-FFF2-40B4-BE49-F238E27FC236}">
                <a16:creationId xmlns:a16="http://schemas.microsoft.com/office/drawing/2014/main" id="{BCAC289E-15DF-4937-BAB6-92C7AA23B723}"/>
              </a:ext>
            </a:extLst>
          </p:cNvPr>
          <p:cNvPicPr>
            <a:picLocks noChangeAspect="1"/>
          </p:cNvPicPr>
          <p:nvPr/>
        </p:nvPicPr>
        <p:blipFill>
          <a:blip r:embed="rId10"/>
          <a:stretch>
            <a:fillRect/>
          </a:stretch>
        </p:blipFill>
        <p:spPr>
          <a:xfrm>
            <a:off x="6539181" y="4938297"/>
            <a:ext cx="5460603" cy="1839252"/>
          </a:xfrm>
          <a:prstGeom prst="rect">
            <a:avLst/>
          </a:prstGeom>
        </p:spPr>
      </p:pic>
      <p:sp>
        <p:nvSpPr>
          <p:cNvPr id="13" name="TextBox 12">
            <a:extLst>
              <a:ext uri="{FF2B5EF4-FFF2-40B4-BE49-F238E27FC236}">
                <a16:creationId xmlns:a16="http://schemas.microsoft.com/office/drawing/2014/main" id="{DD711F3B-DC9C-42EF-9D75-12BAB4CA5631}"/>
              </a:ext>
            </a:extLst>
          </p:cNvPr>
          <p:cNvSpPr txBox="1"/>
          <p:nvPr/>
        </p:nvSpPr>
        <p:spPr>
          <a:xfrm>
            <a:off x="1457874" y="2484109"/>
            <a:ext cx="10734126" cy="461665"/>
          </a:xfrm>
          <a:prstGeom prst="rect">
            <a:avLst/>
          </a:prstGeom>
          <a:noFill/>
        </p:spPr>
        <p:txBody>
          <a:bodyPr wrap="square" rtlCol="0">
            <a:spAutoFit/>
          </a:bodyPr>
          <a:lstStyle/>
          <a:p>
            <a:r>
              <a:rPr lang="en-US" sz="1200" dirty="0"/>
              <a:t>Data source was queried data 5 minutes time frame over </a:t>
            </a:r>
            <a:r>
              <a:rPr lang="en-US" sz="1200" dirty="0" err="1">
                <a:solidFill>
                  <a:srgbClr val="0000FF"/>
                </a:solidFill>
                <a:hlinkClick r:id="rId11">
                  <a:extLst>
                    <a:ext uri="{A12FA001-AC4F-418D-AE19-62706E023703}">
                      <ahyp:hlinkClr xmlns:ahyp="http://schemas.microsoft.com/office/drawing/2018/hyperlinkcolor" val="tx"/>
                    </a:ext>
                  </a:extLst>
                </a:hlinkClick>
              </a:rPr>
              <a:t>iqoptionapi</a:t>
            </a:r>
            <a:r>
              <a:rPr lang="en-US" sz="1200" dirty="0"/>
              <a:t> using python by target two currency pairs as “EURUSD” and “EURJPY” retrieve data from 1 year ago, data consisting of Currency Pair Name, Date/Time From, Date/Time To, Open Price ,Close Price ,Low ,High ,Volume , and Color.</a:t>
            </a:r>
          </a:p>
        </p:txBody>
      </p:sp>
    </p:spTree>
    <p:extLst>
      <p:ext uri="{BB962C8B-B14F-4D97-AF65-F5344CB8AC3E}">
        <p14:creationId xmlns:p14="http://schemas.microsoft.com/office/powerpoint/2010/main" val="263563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6498865-2890-462E-97AF-7314565094E1}"/>
              </a:ext>
            </a:extLst>
          </p:cNvPr>
          <p:cNvPicPr>
            <a:picLocks noChangeAspect="1"/>
          </p:cNvPicPr>
          <p:nvPr/>
        </p:nvPicPr>
        <p:blipFill>
          <a:blip r:embed="rId3"/>
          <a:stretch>
            <a:fillRect/>
          </a:stretch>
        </p:blipFill>
        <p:spPr>
          <a:xfrm>
            <a:off x="406400" y="3198571"/>
            <a:ext cx="3438991" cy="2082500"/>
          </a:xfrm>
          <a:prstGeom prst="rect">
            <a:avLst/>
          </a:prstGeom>
        </p:spPr>
      </p:pic>
      <p:pic>
        <p:nvPicPr>
          <p:cNvPr id="6" name="Picture 5">
            <a:extLst>
              <a:ext uri="{FF2B5EF4-FFF2-40B4-BE49-F238E27FC236}">
                <a16:creationId xmlns:a16="http://schemas.microsoft.com/office/drawing/2014/main" id="{FCE061FD-867A-41E7-B34C-56E4CA721DCC}"/>
              </a:ext>
            </a:extLst>
          </p:cNvPr>
          <p:cNvPicPr>
            <a:picLocks noChangeAspect="1"/>
          </p:cNvPicPr>
          <p:nvPr/>
        </p:nvPicPr>
        <p:blipFill>
          <a:blip r:embed="rId4"/>
          <a:stretch>
            <a:fillRect/>
          </a:stretch>
        </p:blipFill>
        <p:spPr>
          <a:xfrm>
            <a:off x="406400" y="5513711"/>
            <a:ext cx="3438991" cy="902479"/>
          </a:xfrm>
          <a:prstGeom prst="rect">
            <a:avLst/>
          </a:prstGeom>
        </p:spPr>
      </p:pic>
      <p:sp>
        <p:nvSpPr>
          <p:cNvPr id="12" name="TextBox 11">
            <a:extLst>
              <a:ext uri="{FF2B5EF4-FFF2-40B4-BE49-F238E27FC236}">
                <a16:creationId xmlns:a16="http://schemas.microsoft.com/office/drawing/2014/main" id="{2ECF770E-50AC-4C1A-B4AE-D721F0E08A17}"/>
              </a:ext>
            </a:extLst>
          </p:cNvPr>
          <p:cNvSpPr txBox="1"/>
          <p:nvPr/>
        </p:nvSpPr>
        <p:spPr>
          <a:xfrm>
            <a:off x="339237" y="2811238"/>
            <a:ext cx="3506154" cy="461665"/>
          </a:xfrm>
          <a:prstGeom prst="rect">
            <a:avLst/>
          </a:prstGeom>
          <a:noFill/>
        </p:spPr>
        <p:txBody>
          <a:bodyPr wrap="square" rtlCol="0">
            <a:spAutoFit/>
          </a:bodyPr>
          <a:lstStyle/>
          <a:p>
            <a:r>
              <a:rPr lang="en-US" sz="1200" dirty="0"/>
              <a:t>1. Inspect any missing values, duplicate, or errors. </a:t>
            </a:r>
          </a:p>
        </p:txBody>
      </p:sp>
      <p:pic>
        <p:nvPicPr>
          <p:cNvPr id="7" name="Picture 6">
            <a:extLst>
              <a:ext uri="{FF2B5EF4-FFF2-40B4-BE49-F238E27FC236}">
                <a16:creationId xmlns:a16="http://schemas.microsoft.com/office/drawing/2014/main" id="{3486A34A-AA06-4EBA-B7EC-3EA3541F0630}"/>
              </a:ext>
            </a:extLst>
          </p:cNvPr>
          <p:cNvPicPr>
            <a:picLocks noChangeAspect="1"/>
          </p:cNvPicPr>
          <p:nvPr/>
        </p:nvPicPr>
        <p:blipFill>
          <a:blip r:embed="rId5"/>
          <a:stretch>
            <a:fillRect/>
          </a:stretch>
        </p:blipFill>
        <p:spPr>
          <a:xfrm>
            <a:off x="3912554" y="3221058"/>
            <a:ext cx="3939669" cy="3089126"/>
          </a:xfrm>
          <a:prstGeom prst="rect">
            <a:avLst/>
          </a:prstGeom>
        </p:spPr>
      </p:pic>
      <p:sp>
        <p:nvSpPr>
          <p:cNvPr id="14" name="TextBox 13">
            <a:extLst>
              <a:ext uri="{FF2B5EF4-FFF2-40B4-BE49-F238E27FC236}">
                <a16:creationId xmlns:a16="http://schemas.microsoft.com/office/drawing/2014/main" id="{40C5DBAF-4A77-4C41-8FAD-D1DD0AF883BD}"/>
              </a:ext>
            </a:extLst>
          </p:cNvPr>
          <p:cNvSpPr txBox="1"/>
          <p:nvPr/>
        </p:nvSpPr>
        <p:spPr>
          <a:xfrm>
            <a:off x="3953223" y="2770167"/>
            <a:ext cx="3506154" cy="461665"/>
          </a:xfrm>
          <a:prstGeom prst="rect">
            <a:avLst/>
          </a:prstGeom>
          <a:noFill/>
        </p:spPr>
        <p:txBody>
          <a:bodyPr wrap="square" rtlCol="0">
            <a:spAutoFit/>
          </a:bodyPr>
          <a:lstStyle/>
          <a:p>
            <a:r>
              <a:rPr lang="en-US" sz="1200" dirty="0"/>
              <a:t>2. Transform data type such as date from object to datetime data type </a:t>
            </a:r>
          </a:p>
        </p:txBody>
      </p:sp>
      <p:graphicFrame>
        <p:nvGraphicFramePr>
          <p:cNvPr id="15" name="Diagram 14">
            <a:extLst>
              <a:ext uri="{FF2B5EF4-FFF2-40B4-BE49-F238E27FC236}">
                <a16:creationId xmlns:a16="http://schemas.microsoft.com/office/drawing/2014/main" id="{376FBCD9-43E6-426E-90FF-92B00375CCC9}"/>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Arrow: Down 9">
            <a:extLst>
              <a:ext uri="{FF2B5EF4-FFF2-40B4-BE49-F238E27FC236}">
                <a16:creationId xmlns:a16="http://schemas.microsoft.com/office/drawing/2014/main" id="{628E92AD-574E-4B1B-82D2-6BEBDFEA0117}"/>
              </a:ext>
            </a:extLst>
          </p:cNvPr>
          <p:cNvSpPr/>
          <p:nvPr/>
        </p:nvSpPr>
        <p:spPr>
          <a:xfrm>
            <a:off x="2215979" y="2109210"/>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977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5" name="Arrow: Down 4">
            <a:extLst>
              <a:ext uri="{FF2B5EF4-FFF2-40B4-BE49-F238E27FC236}">
                <a16:creationId xmlns:a16="http://schemas.microsoft.com/office/drawing/2014/main" id="{E201CEB6-D2BA-4BE4-894A-C4A064E2F6B9}"/>
              </a:ext>
            </a:extLst>
          </p:cNvPr>
          <p:cNvSpPr/>
          <p:nvPr/>
        </p:nvSpPr>
        <p:spPr>
          <a:xfrm>
            <a:off x="418499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CF770E-50AC-4C1A-B4AE-D721F0E08A17}"/>
              </a:ext>
            </a:extLst>
          </p:cNvPr>
          <p:cNvSpPr txBox="1"/>
          <p:nvPr/>
        </p:nvSpPr>
        <p:spPr>
          <a:xfrm>
            <a:off x="868307" y="2450034"/>
            <a:ext cx="3506154" cy="276999"/>
          </a:xfrm>
          <a:prstGeom prst="rect">
            <a:avLst/>
          </a:prstGeom>
          <a:noFill/>
        </p:spPr>
        <p:txBody>
          <a:bodyPr wrap="square" rtlCol="0">
            <a:spAutoFit/>
          </a:bodyPr>
          <a:lstStyle/>
          <a:p>
            <a:r>
              <a:rPr lang="en-US" sz="1200" dirty="0"/>
              <a:t>1. Analysis closing price trend</a:t>
            </a:r>
          </a:p>
        </p:txBody>
      </p:sp>
      <p:pic>
        <p:nvPicPr>
          <p:cNvPr id="8" name="Picture 7">
            <a:extLst>
              <a:ext uri="{FF2B5EF4-FFF2-40B4-BE49-F238E27FC236}">
                <a16:creationId xmlns:a16="http://schemas.microsoft.com/office/drawing/2014/main" id="{78CF8AD5-DA83-474E-9DF4-EAFEC2413AC4}"/>
              </a:ext>
            </a:extLst>
          </p:cNvPr>
          <p:cNvPicPr>
            <a:picLocks noChangeAspect="1"/>
          </p:cNvPicPr>
          <p:nvPr/>
        </p:nvPicPr>
        <p:blipFill>
          <a:blip r:embed="rId3"/>
          <a:stretch>
            <a:fillRect/>
          </a:stretch>
        </p:blipFill>
        <p:spPr>
          <a:xfrm>
            <a:off x="868307" y="2801172"/>
            <a:ext cx="9675986" cy="3629178"/>
          </a:xfrm>
          <a:prstGeom prst="rect">
            <a:avLst/>
          </a:prstGeom>
        </p:spPr>
      </p:pic>
      <p:graphicFrame>
        <p:nvGraphicFramePr>
          <p:cNvPr id="13" name="Diagram 12">
            <a:extLst>
              <a:ext uri="{FF2B5EF4-FFF2-40B4-BE49-F238E27FC236}">
                <a16:creationId xmlns:a16="http://schemas.microsoft.com/office/drawing/2014/main" id="{346565C7-11DD-46A6-85A1-594F09EF0327}"/>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354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1436717" y="2713568"/>
            <a:ext cx="3506154" cy="276999"/>
          </a:xfrm>
          <a:prstGeom prst="rect">
            <a:avLst/>
          </a:prstGeom>
          <a:noFill/>
        </p:spPr>
        <p:txBody>
          <a:bodyPr wrap="square" rtlCol="0">
            <a:spAutoFit/>
          </a:bodyPr>
          <a:lstStyle/>
          <a:p>
            <a:r>
              <a:rPr lang="en-US" sz="1200" dirty="0"/>
              <a:t>2. Visualize the Correlation Matrix</a:t>
            </a:r>
          </a:p>
        </p:txBody>
      </p:sp>
      <p:pic>
        <p:nvPicPr>
          <p:cNvPr id="4098" name="Picture 2">
            <a:extLst>
              <a:ext uri="{FF2B5EF4-FFF2-40B4-BE49-F238E27FC236}">
                <a16:creationId xmlns:a16="http://schemas.microsoft.com/office/drawing/2014/main" id="{F6C45C6D-6BAB-4DDA-916E-1359AA222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638" y="2929338"/>
            <a:ext cx="40671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842EBCB-DBC1-41FA-9A0D-13B74B7FC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90567"/>
            <a:ext cx="3962400" cy="28289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ECB25-967B-4705-B85C-6D6EF6FD20DB}"/>
              </a:ext>
            </a:extLst>
          </p:cNvPr>
          <p:cNvSpPr txBox="1"/>
          <p:nvPr/>
        </p:nvSpPr>
        <p:spPr>
          <a:xfrm>
            <a:off x="1007332" y="5979484"/>
            <a:ext cx="10739825" cy="461665"/>
          </a:xfrm>
          <a:prstGeom prst="rect">
            <a:avLst/>
          </a:prstGeom>
          <a:solidFill>
            <a:schemeClr val="bg1"/>
          </a:solidFill>
        </p:spPr>
        <p:txBody>
          <a:bodyPr wrap="square" rtlCol="0">
            <a:spAutoFit/>
          </a:bodyPr>
          <a:lstStyle/>
          <a:p>
            <a:r>
              <a:rPr lang="en-US" sz="1200" dirty="0"/>
              <a:t>Indicates that the Close Price has a strong positive correlation with Open, High, and Low, but a weak negative correlation with Volume. Also indicates that the Open, High, and Low are highly correlated with each other</a:t>
            </a:r>
          </a:p>
        </p:txBody>
      </p:sp>
      <p:graphicFrame>
        <p:nvGraphicFramePr>
          <p:cNvPr id="10" name="Diagram 9">
            <a:extLst>
              <a:ext uri="{FF2B5EF4-FFF2-40B4-BE49-F238E27FC236}">
                <a16:creationId xmlns:a16="http://schemas.microsoft.com/office/drawing/2014/main" id="{DC5C4A0A-7040-448C-8B70-87A35D5B2540}"/>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Arrow: Down 10">
            <a:extLst>
              <a:ext uri="{FF2B5EF4-FFF2-40B4-BE49-F238E27FC236}">
                <a16:creationId xmlns:a16="http://schemas.microsoft.com/office/drawing/2014/main" id="{C6E46F7B-235E-4F82-8A7A-A75DBE3346E7}"/>
              </a:ext>
            </a:extLst>
          </p:cNvPr>
          <p:cNvSpPr/>
          <p:nvPr/>
        </p:nvSpPr>
        <p:spPr>
          <a:xfrm>
            <a:off x="418499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86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1436717" y="2505824"/>
            <a:ext cx="3506154" cy="276999"/>
          </a:xfrm>
          <a:prstGeom prst="rect">
            <a:avLst/>
          </a:prstGeom>
          <a:noFill/>
        </p:spPr>
        <p:txBody>
          <a:bodyPr wrap="square" rtlCol="0">
            <a:spAutoFit/>
          </a:bodyPr>
          <a:lstStyle/>
          <a:p>
            <a:r>
              <a:rPr lang="en-US" sz="1200" dirty="0"/>
              <a:t>3. Visualize the </a:t>
            </a:r>
            <a:r>
              <a:rPr lang="en-US" sz="1200" dirty="0" err="1"/>
              <a:t>Pairplot</a:t>
            </a:r>
            <a:r>
              <a:rPr lang="en-US" sz="1200" dirty="0"/>
              <a:t> of features</a:t>
            </a:r>
          </a:p>
        </p:txBody>
      </p:sp>
      <p:sp>
        <p:nvSpPr>
          <p:cNvPr id="9" name="TextBox 8">
            <a:extLst>
              <a:ext uri="{FF2B5EF4-FFF2-40B4-BE49-F238E27FC236}">
                <a16:creationId xmlns:a16="http://schemas.microsoft.com/office/drawing/2014/main" id="{7BDECB25-967B-4705-B85C-6D6EF6FD20DB}"/>
              </a:ext>
            </a:extLst>
          </p:cNvPr>
          <p:cNvSpPr txBox="1"/>
          <p:nvPr/>
        </p:nvSpPr>
        <p:spPr>
          <a:xfrm>
            <a:off x="1007332" y="5979484"/>
            <a:ext cx="10739825" cy="461665"/>
          </a:xfrm>
          <a:prstGeom prst="rect">
            <a:avLst/>
          </a:prstGeom>
          <a:solidFill>
            <a:schemeClr val="bg1"/>
          </a:solidFill>
        </p:spPr>
        <p:txBody>
          <a:bodyPr wrap="square" rtlCol="0">
            <a:spAutoFit/>
          </a:bodyPr>
          <a:lstStyle/>
          <a:p>
            <a:r>
              <a:rPr lang="en-US" sz="1200" dirty="0"/>
              <a:t>Indicates that the Open, High, and Low are strongly positively correlated with each other, with a linear relationship. Also indicates that the Volume feature is not strongly correlated with any of the other features</a:t>
            </a:r>
          </a:p>
        </p:txBody>
      </p:sp>
      <p:pic>
        <p:nvPicPr>
          <p:cNvPr id="5122" name="Picture 2">
            <a:extLst>
              <a:ext uri="{FF2B5EF4-FFF2-40B4-BE49-F238E27FC236}">
                <a16:creationId xmlns:a16="http://schemas.microsoft.com/office/drawing/2014/main" id="{FDF30897-630F-46E7-BC78-92C8455BF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717" y="2849032"/>
            <a:ext cx="3196239" cy="31452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0A668A8-DF37-4692-8DEA-554CF7906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730" y="2866899"/>
            <a:ext cx="3098628" cy="30737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D8A1C287-9865-4D0A-B051-455441FA95A0}"/>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Arrow: Down 9">
            <a:extLst>
              <a:ext uri="{FF2B5EF4-FFF2-40B4-BE49-F238E27FC236}">
                <a16:creationId xmlns:a16="http://schemas.microsoft.com/office/drawing/2014/main" id="{5CB37DAA-9D97-4268-AB4D-123F01DFB994}"/>
              </a:ext>
            </a:extLst>
          </p:cNvPr>
          <p:cNvSpPr/>
          <p:nvPr/>
        </p:nvSpPr>
        <p:spPr>
          <a:xfrm>
            <a:off x="418499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54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2ECF770E-50AC-4C1A-B4AE-D721F0E08A17}"/>
              </a:ext>
            </a:extLst>
          </p:cNvPr>
          <p:cNvSpPr txBox="1"/>
          <p:nvPr/>
        </p:nvSpPr>
        <p:spPr>
          <a:xfrm>
            <a:off x="1436717" y="2505824"/>
            <a:ext cx="9915024" cy="276999"/>
          </a:xfrm>
          <a:prstGeom prst="rect">
            <a:avLst/>
          </a:prstGeom>
          <a:noFill/>
        </p:spPr>
        <p:txBody>
          <a:bodyPr wrap="square" rtlCol="0">
            <a:spAutoFit/>
          </a:bodyPr>
          <a:lstStyle/>
          <a:p>
            <a:r>
              <a:rPr lang="en-US" sz="1200" dirty="0"/>
              <a:t>4. Create a line chart using the dataset with two lines to explore High-Low and Open-Close in range 1 month, 6 months, and 1 year, or all data. </a:t>
            </a:r>
          </a:p>
        </p:txBody>
      </p:sp>
      <p:pic>
        <p:nvPicPr>
          <p:cNvPr id="2" name="Picture 1">
            <a:extLst>
              <a:ext uri="{FF2B5EF4-FFF2-40B4-BE49-F238E27FC236}">
                <a16:creationId xmlns:a16="http://schemas.microsoft.com/office/drawing/2014/main" id="{E064F203-21F4-4F2D-AE18-905EBDAA96D2}"/>
              </a:ext>
            </a:extLst>
          </p:cNvPr>
          <p:cNvPicPr>
            <a:picLocks noChangeAspect="1"/>
          </p:cNvPicPr>
          <p:nvPr/>
        </p:nvPicPr>
        <p:blipFill>
          <a:blip r:embed="rId3"/>
          <a:stretch>
            <a:fillRect/>
          </a:stretch>
        </p:blipFill>
        <p:spPr>
          <a:xfrm>
            <a:off x="973309" y="2782823"/>
            <a:ext cx="10245381" cy="3583506"/>
          </a:xfrm>
          <a:prstGeom prst="rect">
            <a:avLst/>
          </a:prstGeom>
        </p:spPr>
      </p:pic>
      <p:graphicFrame>
        <p:nvGraphicFramePr>
          <p:cNvPr id="10" name="Diagram 9">
            <a:extLst>
              <a:ext uri="{FF2B5EF4-FFF2-40B4-BE49-F238E27FC236}">
                <a16:creationId xmlns:a16="http://schemas.microsoft.com/office/drawing/2014/main" id="{58AF2C56-664F-43F2-9727-A547CA34F443}"/>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Arrow: Down 6">
            <a:extLst>
              <a:ext uri="{FF2B5EF4-FFF2-40B4-BE49-F238E27FC236}">
                <a16:creationId xmlns:a16="http://schemas.microsoft.com/office/drawing/2014/main" id="{70A5DC22-49D2-4AFC-A0D0-444BAF478A9E}"/>
              </a:ext>
            </a:extLst>
          </p:cNvPr>
          <p:cNvSpPr/>
          <p:nvPr/>
        </p:nvSpPr>
        <p:spPr>
          <a:xfrm>
            <a:off x="4184991" y="2096776"/>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9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1" name="Google Shape;90;p2">
            <a:extLst>
              <a:ext uri="{FF2B5EF4-FFF2-40B4-BE49-F238E27FC236}">
                <a16:creationId xmlns:a16="http://schemas.microsoft.com/office/drawing/2014/main" id="{E4A311E3-0839-492F-971D-7A41114C9720}"/>
              </a:ext>
            </a:extLst>
          </p:cNvPr>
          <p:cNvSpPr txBox="1">
            <a:spLocks noGrp="1"/>
          </p:cNvSpPr>
          <p:nvPr>
            <p:ph type="title"/>
          </p:nvPr>
        </p:nvSpPr>
        <p:spPr>
          <a:xfrm>
            <a:off x="3743100" y="0"/>
            <a:ext cx="3926400" cy="694800"/>
          </a:xfrm>
          <a:prstGeom prst="rect">
            <a:avLst/>
          </a:prstGeom>
          <a:noFill/>
          <a:ln>
            <a:noFill/>
          </a:ln>
        </p:spPr>
        <p:txBody>
          <a:bodyPr spcFirstLastPara="1" wrap="square" lIns="91425" tIns="45700" rIns="91425" bIns="45700" anchor="ctr" anchorCtr="0">
            <a:noAutofit/>
          </a:bodyPr>
          <a:lstStyle/>
          <a:p>
            <a:pPr lvl="0"/>
            <a:r>
              <a:rPr lang="en-US" dirty="0"/>
              <a:t>Method</a:t>
            </a:r>
            <a:endParaRPr sz="4400" dirty="0">
              <a:solidFill>
                <a:schemeClr val="dk1"/>
              </a:solidFill>
              <a:latin typeface="Calibri"/>
              <a:ea typeface="Calibri"/>
              <a:cs typeface="Calibri"/>
              <a:sym typeface="Calibri"/>
            </a:endParaRPr>
          </a:p>
        </p:txBody>
      </p:sp>
      <p:sp>
        <p:nvSpPr>
          <p:cNvPr id="5" name="Arrow: Down 4">
            <a:extLst>
              <a:ext uri="{FF2B5EF4-FFF2-40B4-BE49-F238E27FC236}">
                <a16:creationId xmlns:a16="http://schemas.microsoft.com/office/drawing/2014/main" id="{E201CEB6-D2BA-4BE4-894A-C4A064E2F6B9}"/>
              </a:ext>
            </a:extLst>
          </p:cNvPr>
          <p:cNvSpPr/>
          <p:nvPr/>
        </p:nvSpPr>
        <p:spPr>
          <a:xfrm>
            <a:off x="6096000" y="2111560"/>
            <a:ext cx="378940" cy="387333"/>
          </a:xfrm>
          <a:prstGeom prst="downArrow">
            <a:avLst/>
          </a:prstGeom>
          <a:no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CF770E-50AC-4C1A-B4AE-D721F0E08A17}"/>
              </a:ext>
            </a:extLst>
          </p:cNvPr>
          <p:cNvSpPr txBox="1"/>
          <p:nvPr/>
        </p:nvSpPr>
        <p:spPr>
          <a:xfrm>
            <a:off x="263612" y="2578598"/>
            <a:ext cx="5832388" cy="646331"/>
          </a:xfrm>
          <a:prstGeom prst="rect">
            <a:avLst/>
          </a:prstGeom>
          <a:noFill/>
        </p:spPr>
        <p:txBody>
          <a:bodyPr wrap="square" rtlCol="0">
            <a:spAutoFit/>
          </a:bodyPr>
          <a:lstStyle/>
          <a:p>
            <a:r>
              <a:rPr lang="en-US" sz="1200" dirty="0"/>
              <a:t>1. Apply a logarithmic transformation. The logarithmic transformation is often used in data preprocessing to reduce the impact of outliers and to make the data more normally distributed.</a:t>
            </a:r>
          </a:p>
        </p:txBody>
      </p:sp>
      <p:pic>
        <p:nvPicPr>
          <p:cNvPr id="3" name="Picture 2">
            <a:extLst>
              <a:ext uri="{FF2B5EF4-FFF2-40B4-BE49-F238E27FC236}">
                <a16:creationId xmlns:a16="http://schemas.microsoft.com/office/drawing/2014/main" id="{A806269D-7A8A-4161-B11A-B0C160768DF6}"/>
              </a:ext>
            </a:extLst>
          </p:cNvPr>
          <p:cNvPicPr>
            <a:picLocks noChangeAspect="1"/>
          </p:cNvPicPr>
          <p:nvPr/>
        </p:nvPicPr>
        <p:blipFill>
          <a:blip r:embed="rId3"/>
          <a:stretch>
            <a:fillRect/>
          </a:stretch>
        </p:blipFill>
        <p:spPr>
          <a:xfrm>
            <a:off x="727977" y="3290987"/>
            <a:ext cx="4771854" cy="2519968"/>
          </a:xfrm>
          <a:prstGeom prst="rect">
            <a:avLst/>
          </a:prstGeom>
        </p:spPr>
      </p:pic>
      <p:pic>
        <p:nvPicPr>
          <p:cNvPr id="6" name="Picture 5">
            <a:extLst>
              <a:ext uri="{FF2B5EF4-FFF2-40B4-BE49-F238E27FC236}">
                <a16:creationId xmlns:a16="http://schemas.microsoft.com/office/drawing/2014/main" id="{B3E8D722-07AF-45B4-A6DA-52E792095346}"/>
              </a:ext>
            </a:extLst>
          </p:cNvPr>
          <p:cNvPicPr>
            <a:picLocks noChangeAspect="1"/>
          </p:cNvPicPr>
          <p:nvPr/>
        </p:nvPicPr>
        <p:blipFill>
          <a:blip r:embed="rId4"/>
          <a:stretch>
            <a:fillRect/>
          </a:stretch>
        </p:blipFill>
        <p:spPr>
          <a:xfrm>
            <a:off x="6417276" y="3229888"/>
            <a:ext cx="5138094" cy="2869872"/>
          </a:xfrm>
          <a:prstGeom prst="rect">
            <a:avLst/>
          </a:prstGeom>
        </p:spPr>
      </p:pic>
      <p:sp>
        <p:nvSpPr>
          <p:cNvPr id="9" name="TextBox 8">
            <a:extLst>
              <a:ext uri="{FF2B5EF4-FFF2-40B4-BE49-F238E27FC236}">
                <a16:creationId xmlns:a16="http://schemas.microsoft.com/office/drawing/2014/main" id="{E366F2E2-BE1C-4C1A-8714-F7BB593526A5}"/>
              </a:ext>
            </a:extLst>
          </p:cNvPr>
          <p:cNvSpPr txBox="1"/>
          <p:nvPr/>
        </p:nvSpPr>
        <p:spPr>
          <a:xfrm>
            <a:off x="6167396" y="2578598"/>
            <a:ext cx="5832388" cy="461665"/>
          </a:xfrm>
          <a:prstGeom prst="rect">
            <a:avLst/>
          </a:prstGeom>
          <a:noFill/>
        </p:spPr>
        <p:txBody>
          <a:bodyPr wrap="square" rtlCol="0">
            <a:spAutoFit/>
          </a:bodyPr>
          <a:lstStyle/>
          <a:p>
            <a:r>
              <a:rPr lang="en-US" sz="1200" dirty="0"/>
              <a:t>2. Data Normalization using </a:t>
            </a:r>
            <a:r>
              <a:rPr lang="en-US" sz="1200" dirty="0" err="1"/>
              <a:t>MinMaxScaler</a:t>
            </a:r>
            <a:r>
              <a:rPr lang="en-US" sz="1200" dirty="0"/>
              <a:t> to rescale the features of a dataset to a standard scale</a:t>
            </a:r>
          </a:p>
        </p:txBody>
      </p:sp>
      <p:graphicFrame>
        <p:nvGraphicFramePr>
          <p:cNvPr id="11" name="Diagram 10">
            <a:extLst>
              <a:ext uri="{FF2B5EF4-FFF2-40B4-BE49-F238E27FC236}">
                <a16:creationId xmlns:a16="http://schemas.microsoft.com/office/drawing/2014/main" id="{CA1637B6-8E3A-4AF8-B5DA-F2331FEDE2CB}"/>
              </a:ext>
            </a:extLst>
          </p:cNvPr>
          <p:cNvGraphicFramePr/>
          <p:nvPr>
            <p:extLst>
              <p:ext uri="{D42A27DB-BD31-4B8C-83A1-F6EECF244321}">
                <p14:modId xmlns:p14="http://schemas.microsoft.com/office/powerpoint/2010/main" val="2699691845"/>
              </p:ext>
            </p:extLst>
          </p:nvPr>
        </p:nvGraphicFramePr>
        <p:xfrm>
          <a:off x="1158789" y="1067349"/>
          <a:ext cx="9874422" cy="1044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492183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1123</Words>
  <Application>Microsoft Office PowerPoint</Application>
  <PresentationFormat>Widescreen</PresentationFormat>
  <Paragraphs>175</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Currency Pairs Close Price Prediction Using LSTM (EURUSD and EURJPY )</vt:lpstr>
      <vt:lpstr>Introduction</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and accurate deep learning-based Covid-19 diagnostic model for heart patients</dc:title>
  <dc:creator>wannapa.intara@gmail.com</dc:creator>
  <cp:lastModifiedBy>Wannisa Cheamsiri</cp:lastModifiedBy>
  <cp:revision>49</cp:revision>
  <dcterms:created xsi:type="dcterms:W3CDTF">2021-08-02T09:32:21Z</dcterms:created>
  <dcterms:modified xsi:type="dcterms:W3CDTF">2023-12-10T04:30:40Z</dcterms:modified>
</cp:coreProperties>
</file>